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7" r:id="rId2"/>
    <p:sldId id="321" r:id="rId3"/>
    <p:sldId id="258" r:id="rId4"/>
    <p:sldId id="1458" r:id="rId5"/>
    <p:sldId id="299" r:id="rId6"/>
    <p:sldId id="259" r:id="rId7"/>
    <p:sldId id="260" r:id="rId8"/>
    <p:sldId id="261" r:id="rId9"/>
    <p:sldId id="262" r:id="rId10"/>
    <p:sldId id="316" r:id="rId11"/>
    <p:sldId id="315" r:id="rId12"/>
    <p:sldId id="317" r:id="rId13"/>
    <p:sldId id="318" r:id="rId14"/>
    <p:sldId id="319" r:id="rId15"/>
    <p:sldId id="263" r:id="rId16"/>
    <p:sldId id="288" r:id="rId17"/>
    <p:sldId id="265" r:id="rId18"/>
    <p:sldId id="266" r:id="rId19"/>
    <p:sldId id="267" r:id="rId20"/>
    <p:sldId id="268" r:id="rId21"/>
    <p:sldId id="269" r:id="rId22"/>
    <p:sldId id="270" r:id="rId23"/>
    <p:sldId id="320" r:id="rId24"/>
    <p:sldId id="302" r:id="rId25"/>
    <p:sldId id="303" r:id="rId26"/>
    <p:sldId id="1459" r:id="rId27"/>
    <p:sldId id="1460" r:id="rId28"/>
    <p:sldId id="1461" r:id="rId29"/>
    <p:sldId id="1462" r:id="rId30"/>
    <p:sldId id="383" r:id="rId31"/>
    <p:sldId id="384" r:id="rId32"/>
    <p:sldId id="505" r:id="rId33"/>
    <p:sldId id="385" r:id="rId34"/>
    <p:sldId id="386" r:id="rId35"/>
    <p:sldId id="506" r:id="rId36"/>
    <p:sldId id="387" r:id="rId37"/>
    <p:sldId id="508" r:id="rId38"/>
    <p:sldId id="298" r:id="rId39"/>
    <p:sldId id="1455" r:id="rId40"/>
    <p:sldId id="1456" r:id="rId41"/>
    <p:sldId id="1457" r:id="rId42"/>
    <p:sldId id="1422" r:id="rId43"/>
    <p:sldId id="1423" r:id="rId44"/>
    <p:sldId id="509" r:id="rId45"/>
    <p:sldId id="511" r:id="rId46"/>
    <p:sldId id="515" r:id="rId47"/>
    <p:sldId id="517" r:id="rId48"/>
    <p:sldId id="1426" r:id="rId49"/>
    <p:sldId id="1427" r:id="rId50"/>
    <p:sldId id="520" r:id="rId51"/>
    <p:sldId id="1301" r:id="rId52"/>
    <p:sldId id="382" r:id="rId53"/>
    <p:sldId id="271" r:id="rId54"/>
    <p:sldId id="322" r:id="rId55"/>
    <p:sldId id="323" r:id="rId56"/>
    <p:sldId id="324" r:id="rId57"/>
    <p:sldId id="325" r:id="rId58"/>
    <p:sldId id="300" r:id="rId59"/>
    <p:sldId id="326" r:id="rId60"/>
    <p:sldId id="287" r:id="rId61"/>
    <p:sldId id="289" r:id="rId62"/>
    <p:sldId id="290" r:id="rId63"/>
    <p:sldId id="329" r:id="rId64"/>
    <p:sldId id="330" r:id="rId65"/>
    <p:sldId id="331" r:id="rId66"/>
    <p:sldId id="332" r:id="rId67"/>
    <p:sldId id="333" r:id="rId68"/>
    <p:sldId id="334" r:id="rId69"/>
    <p:sldId id="291" r:id="rId70"/>
    <p:sldId id="292" r:id="rId71"/>
    <p:sldId id="335" r:id="rId72"/>
    <p:sldId id="327" r:id="rId73"/>
    <p:sldId id="293" r:id="rId74"/>
    <p:sldId id="294" r:id="rId75"/>
    <p:sldId id="295" r:id="rId76"/>
    <p:sldId id="296" r:id="rId77"/>
    <p:sldId id="328" r:id="rId78"/>
    <p:sldId id="336" r:id="rId79"/>
    <p:sldId id="337" r:id="rId80"/>
    <p:sldId id="338" r:id="rId81"/>
    <p:sldId id="339"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2-16T17:00:15.0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22283 14395 3 0,'0'0'65'16,"0"0"-15"-16,0 0-8 15,0 0-1-15,0 0 2 16,0 0 0-16,0 0 1 16,0 0-4-16,0 0-2 0,0 0 5 15,0 0-3-15,0 0 3 16,0 0-1-16,0 0-2 15,0 0-1-15,0 0-7 16,0 0 1-16,0 0-5 16,0 0-6-16,0 0-4 15,0 0-4-15,0 0-6 16,0 0-3-16,0 0-2 16,0 0-2-16,0 0 0 15,0 0-1-15,0 0-1 16,2 0 1-16,2 0-1 15,3 0 1-15,1 0 1 16,2 0 0-16,-1 0-1 0,1 0 1 16,2-4-1-16,-1 3 3 15,0-6-3-15,1 6 0 16,-6 1 0-16,-2-3 0 16,3 1 0-16,-3 2 0 15,4 0 0-15,0-4 0 16,1 0-5-16,-3 0 5 15,2 4-1-15,0-1-2 16,-1 1-1-16,4 0 4 16,-2-3 0-16,2 3-2 15,0-2 2-15,-2 0 0 16,2 0 0-16,0 2-1 0,-1-4 0 16,0 4 1-1,-1-1 0-15,5-4 0 0,-3 5 0 16,3-2-2-16,-1 0 1 15,3 0 0-15,-1 0 1 16,1-2-1-16,-1 3-2 16,-1-2 1-16,-1-1-1 15,0 2 0-15,3 0-2 16,-1 2 3-16,5 0-3 16,-1 0 4-16,-2 0-3 15,1 0 1-15,2 0 0 16,-2 0 2-16,0 0-2 15,-1 0 3-15,1 0-3 16,0 0 3-16,0 0 0 0,5 0 0 16,-6 0 0-16,3 0 0 15,-3 0 0-15,2-2-1 16,-3 2 0-16,-1-2 1 16,-1 0-2-16,-6 2 2 15,3 0 2-15,-2 0-2 16,0 0 0-16,0 0-2 15,0 0 2-15,2 0 0 16,-2 0-2-16,-2 0 0 16,-1 0 1-16,1 0 1 15,-2 0-1-15,-1 0 1 0,0 0 0 16,1 0 0 0,-1 0 1-16,0 0 0 0,0 0 1 15,0 0 0-15,2 0 1 16,1 0 0-16,-1 0 1 15,2 0 1-15,0 0 0 16,-1 0 0-16,1 0-2 16,0 2 0-16,1-2 0 15,-5 0-2-15,0 0 2 16,0 0-3-16,-1 0 0 16,-3 0-1-16,0 2-26 15,0 2-99-15,-34 5-280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2-16T17:00:18.65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10280 14441 420 0,'0'0'0'16,"0"0"4"-16,0 0 7 15,0 0 35-15,0 0-2 0,0 0 35 16,-4-37-26-16,4 37-21 16,0-3 5-16,0 3 5 15,0 0-7-15,0 0-14 16,0 0-7-16,0 0-2 16,0 0-2-16,0 0-2 15,0-1-6-15,0-2-2 16,0 1 0-16,6-3 8 15,9-6-3-15,6 5-4 16,-1-3 4-16,2 4-5 16,0 1 0-16,3 4-1 15,0 0-3-15,1 0-2 16,0 0 5-16,6 0-5 0,-1 0 5 16,-2 0 0-16,2 0-3 15,-2 0-6-15,0 0 6 16,2 0 3-16,-2-4-1 15,-2-2-2-15,-2 2-4 16,-5 4 5-16,0-2-4 16,-2 2-3-16,1 0 4 15,2 0-3-15,-1 0 3 16,-1 0 3-16,4 0 2 16,0 0-2-16,-3-2 2 15,-3 2 0-15,-3 0-1 16,-1-4 1-16,2 3 1 15,-1-2 0-15,1-1-2 16,3 4 1-16,3-2 1 0,-2-2 1 16,6 2-1-16,0 0 0 15,1-2 0-15,6 2 2 16,1-2-4-16,2 2 1 16,-1 0 1-16,1 2 0 15,-1 0-1-15,-3 0 1 16,2 0-4-16,-2 0 4 15,-2 0 0-15,-2 0 0 16,-4 4-3-16,2 6 3 16,-8-8 0-16,3 2-1 15,-5-2 1-15,-3 0-2 16,-3 2 2-16,-1-4 0 0,-2 3-4 16,-4-3-5-16,0 0-11 15,-2 0-27-15,0 1-33 16,0 3-67-16,-4-4-160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2-16T17:00:32.7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22984 13569 50 0,'0'0'28'0,"0"0"14"16,0 0 32-16,0 0-4 15,0 0-11-15,0 0-11 16,0 0-9-16,4 0 3 16,-4 0-7-16,0 0-2 15,3 0 2-15,-3 0 3 0,0 0-3 16,0 0 2 0,0 0-5-16,0 0 1 0,0 0-3 15,0 0-4-15,0 0-3 16,0 0-4-16,0 0-2 15,0 0-5-15,0 0-1 16,0 0-1-16,0 0-2 16,3 0-1-16,-3 0 0 15,0 0 1-15,0 0-1 16,0 0 0-16,2 0-1 16,4 0-6-16,3 0 2 15,5-5 11-15,1 2-4 0,-1 3-8 16,3-2 0-1,-1 2 1-15,-3 0-2 0,1 0 0 16,-1 0-2-16,2 0 2 16,1 0 0-16,-1 0 0 15,-1 0 0-15,-1 0-1 16,-1 0 1-16,-4 0-1 16,1 0-1-16,-1 0-1 15,-4 0 2-15,0 0 0 16,-2 0-2-16,-2 0 2 15,2 0 0-15,-2 0 1 16,0 0 0-16,3 0 0 16,1 0 1-16,0 0-1 15,1 0 0-15,0 0 1 16,1 0-1-16,-1 0 0 0,3 0-1 16,2 0 1-16,3 0 2 15,0 0-2-15,1 0 2 16,-1 0-4-16,-2 0 2 15,0 0 0-15,-2 0 2 16,-3 0-2-16,0 0 0 16,-4 0 0-16,-2 0 0 15,0 0 0-15,0 0 3 16,0 0 0-16,0 0-3 16,0 0 3-16,0 0 0 15,0 0 1-15,0 0 1 16,0 0 0-16,0 0-2 0,0 0 3 15,0 0-4-15,0 0 1 16,0 0-2-16,0 0-1 16,0 0-1-16,4 0-5 15,5 0-17-15,5 0-37 16,1 5-164-16,-5 4-147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2-16T17:00:37.5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11111 13730 175 0,'0'0'62'15,"0"0"-60"-15,0 0-2 16,0 0 41-16,0 0 13 16,0 0-4-16,0 0-17 15,0 2-1-15,0-2 11 16,0 0-1-16,0 0-4 15,0 0-4-15,0 0-9 16,0 0-3-16,0 0-4 16,0 0 3-16,0 0-6 15,0 2 3-15,0-2-2 16,2 0 0-16,-2 0-6 0,0 0-2 16,0 0-4-16,0 0-4 15,5 0 1-15,5 2 3 16,4 2 0-16,-1 0 0 15,3 0 0-15,-3 0-4 16,3-2 1-16,2 0 2 16,-2 2-3-16,-1-4 1 15,-1 2-1-15,-1-2 0 16,-3 0 1-16,0 0 0 16,-6 0-1-16,1 0 0 15,-1 0-2-15,2 0 2 16,2 4 2-16,-4-4-2 15,-2 0 1-15,3 0 0 16,-5 0-1-16,2 0 0 0,2 0-1 16,-2 0 1-16,6 0-2 15,-4 0 0-15,3 0 0 16,1 0 2-16,1 0 10 16,0 0-10-16,2 0 1 15,0 0-1-15,3 0 4 16,-3 0-1-16,0 0-3 15,0 0 0-15,0 0 2 16,-1 0-2-16,-2 0 1 16,1 0 4-16,1 0-4 0,-4 0 0 15,-4-4 6 1,2 4-3-16,-4-2-3 16,0 2 4-16,0 0 4 0,0 0-4 15,0 0 2-15,0 0-2 16,0 0-1-16,0 0 0 15,0 0-3-15,0 0 11 16,0 0-1-16,0 0-2 16,0 0-1-16,0 0-6 15,0 0-2-15,0 0 0 16,0 0-8-16,7 0-16 16,7 0-19-16,1 0 37 15,5 0-7-15,-2 0-61 16,0 0-7-16,-10 16-81 15,-8 4-144-15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70AC4C-E10A-4D0F-96C2-41D680800682}" type="datetimeFigureOut">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11D491-636A-4B81-BFFB-C9AEC4928BD2}" type="slidenum">
              <a:rPr lang="en-US" smtClean="0"/>
              <a:t>‹#›</a:t>
            </a:fld>
            <a:endParaRPr lang="en-US"/>
          </a:p>
        </p:txBody>
      </p:sp>
    </p:spTree>
    <p:extLst>
      <p:ext uri="{BB962C8B-B14F-4D97-AF65-F5344CB8AC3E}">
        <p14:creationId xmlns:p14="http://schemas.microsoft.com/office/powerpoint/2010/main" val="263073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Q2 = </a:t>
            </a:r>
            <a:r>
              <a:rPr lang="en-US" dirty="0" err="1"/>
              <a:t>Medain</a:t>
            </a:r>
            <a:r>
              <a:rPr lang="en-US" dirty="0"/>
              <a:t> ( n+1)*0.5= (n+1)/2  or n/2</a:t>
            </a:r>
          </a:p>
          <a:p>
            <a:r>
              <a:rPr lang="en-US" dirty="0"/>
              <a:t>Q1= (n+1)*0.25   = (n+1)/4</a:t>
            </a:r>
          </a:p>
          <a:p>
            <a:r>
              <a:rPr lang="en-US" dirty="0"/>
              <a:t>Q3=(n+1)*0.75= (n+1)*3/4</a:t>
            </a:r>
          </a:p>
        </p:txBody>
      </p:sp>
      <p:sp>
        <p:nvSpPr>
          <p:cNvPr id="4" name="Slide Number Placeholder 3"/>
          <p:cNvSpPr>
            <a:spLocks noGrp="1"/>
          </p:cNvSpPr>
          <p:nvPr>
            <p:ph type="sldNum" sz="quarter" idx="5"/>
          </p:nvPr>
        </p:nvSpPr>
        <p:spPr/>
        <p:txBody>
          <a:bodyPr/>
          <a:lstStyle/>
          <a:p>
            <a:fld id="{985281D1-5D93-4269-B739-5803B414C845}" type="slidenum">
              <a:rPr lang="en-IN" smtClean="0"/>
              <a:t>40</a:t>
            </a:fld>
            <a:endParaRPr lang="en-IN"/>
          </a:p>
        </p:txBody>
      </p:sp>
    </p:spTree>
    <p:extLst>
      <p:ext uri="{BB962C8B-B14F-4D97-AF65-F5344CB8AC3E}">
        <p14:creationId xmlns:p14="http://schemas.microsoft.com/office/powerpoint/2010/main" val="783581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Q2 = </a:t>
            </a:r>
            <a:r>
              <a:rPr lang="en-US" dirty="0" err="1"/>
              <a:t>Medain</a:t>
            </a:r>
            <a:r>
              <a:rPr lang="en-US" dirty="0"/>
              <a:t> ( n+1)*0.5= (n+1)/2  or n/2</a:t>
            </a:r>
          </a:p>
          <a:p>
            <a:r>
              <a:rPr lang="en-US" dirty="0"/>
              <a:t>Q1= (n+1)*0.25   = (n+1)/4</a:t>
            </a:r>
          </a:p>
          <a:p>
            <a:r>
              <a:rPr lang="en-US" dirty="0"/>
              <a:t>Q3=(n+1)*0.75= (n+1)*3/4</a:t>
            </a:r>
          </a:p>
        </p:txBody>
      </p:sp>
      <p:sp>
        <p:nvSpPr>
          <p:cNvPr id="4" name="Slide Number Placeholder 3"/>
          <p:cNvSpPr>
            <a:spLocks noGrp="1"/>
          </p:cNvSpPr>
          <p:nvPr>
            <p:ph type="sldNum" sz="quarter" idx="5"/>
          </p:nvPr>
        </p:nvSpPr>
        <p:spPr/>
        <p:txBody>
          <a:bodyPr/>
          <a:lstStyle/>
          <a:p>
            <a:fld id="{985281D1-5D93-4269-B739-5803B414C845}" type="slidenum">
              <a:rPr lang="en-IN" smtClean="0"/>
              <a:t>41</a:t>
            </a:fld>
            <a:endParaRPr lang="en-IN"/>
          </a:p>
        </p:txBody>
      </p:sp>
    </p:spTree>
    <p:extLst>
      <p:ext uri="{BB962C8B-B14F-4D97-AF65-F5344CB8AC3E}">
        <p14:creationId xmlns:p14="http://schemas.microsoft.com/office/powerpoint/2010/main" val="3936288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7154D-06BD-FE8B-A79C-FB71E6A4AF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20D535-27F6-D8C3-FFB4-6D08AAE830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4DCBBB-8A53-2C40-D0A8-E40F41BCD4AC}"/>
              </a:ext>
            </a:extLst>
          </p:cNvPr>
          <p:cNvSpPr>
            <a:spLocks noGrp="1"/>
          </p:cNvSpPr>
          <p:nvPr>
            <p:ph type="dt" sz="half" idx="10"/>
          </p:nvPr>
        </p:nvSpPr>
        <p:spPr/>
        <p:txBody>
          <a:bodyPr/>
          <a:lstStyle/>
          <a:p>
            <a:fld id="{F0BBF87D-E69A-48B9-A139-6F9ED93D888C}" type="datetimeFigureOut">
              <a:rPr lang="en-US" smtClean="0"/>
              <a:t>1/23/2024</a:t>
            </a:fld>
            <a:endParaRPr lang="en-US"/>
          </a:p>
        </p:txBody>
      </p:sp>
      <p:sp>
        <p:nvSpPr>
          <p:cNvPr id="5" name="Footer Placeholder 4">
            <a:extLst>
              <a:ext uri="{FF2B5EF4-FFF2-40B4-BE49-F238E27FC236}">
                <a16:creationId xmlns:a16="http://schemas.microsoft.com/office/drawing/2014/main" id="{8B3C8C3C-704A-10DD-39BD-15CF00C00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FD57CB-2FCE-E6EE-884D-7A1D74F48938}"/>
              </a:ext>
            </a:extLst>
          </p:cNvPr>
          <p:cNvSpPr>
            <a:spLocks noGrp="1"/>
          </p:cNvSpPr>
          <p:nvPr>
            <p:ph type="sldNum" sz="quarter" idx="12"/>
          </p:nvPr>
        </p:nvSpPr>
        <p:spPr/>
        <p:txBody>
          <a:bodyPr/>
          <a:lstStyle/>
          <a:p>
            <a:fld id="{22AC5B1F-BB73-432E-8AE8-BCBB4C310998}" type="slidenum">
              <a:rPr lang="en-US" smtClean="0"/>
              <a:t>‹#›</a:t>
            </a:fld>
            <a:endParaRPr lang="en-US"/>
          </a:p>
        </p:txBody>
      </p:sp>
    </p:spTree>
    <p:extLst>
      <p:ext uri="{BB962C8B-B14F-4D97-AF65-F5344CB8AC3E}">
        <p14:creationId xmlns:p14="http://schemas.microsoft.com/office/powerpoint/2010/main" val="2864403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A04F4-75EF-BE02-3EAE-D0068ACB7F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B1F9BF-679F-ABE1-9F87-9E852D0BD3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2CD6E0-D496-C3EC-F6C2-2EE24490F3BD}"/>
              </a:ext>
            </a:extLst>
          </p:cNvPr>
          <p:cNvSpPr>
            <a:spLocks noGrp="1"/>
          </p:cNvSpPr>
          <p:nvPr>
            <p:ph type="dt" sz="half" idx="10"/>
          </p:nvPr>
        </p:nvSpPr>
        <p:spPr/>
        <p:txBody>
          <a:bodyPr/>
          <a:lstStyle/>
          <a:p>
            <a:fld id="{F0BBF87D-E69A-48B9-A139-6F9ED93D888C}" type="datetimeFigureOut">
              <a:rPr lang="en-US" smtClean="0"/>
              <a:t>1/23/2024</a:t>
            </a:fld>
            <a:endParaRPr lang="en-US"/>
          </a:p>
        </p:txBody>
      </p:sp>
      <p:sp>
        <p:nvSpPr>
          <p:cNvPr id="5" name="Footer Placeholder 4">
            <a:extLst>
              <a:ext uri="{FF2B5EF4-FFF2-40B4-BE49-F238E27FC236}">
                <a16:creationId xmlns:a16="http://schemas.microsoft.com/office/drawing/2014/main" id="{F4970F7D-D585-72B3-0B50-C6E6EE348D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0A525D-13F3-1DC2-03FB-A0BAF201A2D8}"/>
              </a:ext>
            </a:extLst>
          </p:cNvPr>
          <p:cNvSpPr>
            <a:spLocks noGrp="1"/>
          </p:cNvSpPr>
          <p:nvPr>
            <p:ph type="sldNum" sz="quarter" idx="12"/>
          </p:nvPr>
        </p:nvSpPr>
        <p:spPr/>
        <p:txBody>
          <a:bodyPr/>
          <a:lstStyle/>
          <a:p>
            <a:fld id="{22AC5B1F-BB73-432E-8AE8-BCBB4C310998}" type="slidenum">
              <a:rPr lang="en-US" smtClean="0"/>
              <a:t>‹#›</a:t>
            </a:fld>
            <a:endParaRPr lang="en-US"/>
          </a:p>
        </p:txBody>
      </p:sp>
    </p:spTree>
    <p:extLst>
      <p:ext uri="{BB962C8B-B14F-4D97-AF65-F5344CB8AC3E}">
        <p14:creationId xmlns:p14="http://schemas.microsoft.com/office/powerpoint/2010/main" val="927096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3AC7E5-D5B5-164B-7E19-F96FF91E47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33AFDD-1514-85E5-FB1E-9D0401BA75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8B30AA-774D-3D05-966A-C80F58FBA857}"/>
              </a:ext>
            </a:extLst>
          </p:cNvPr>
          <p:cNvSpPr>
            <a:spLocks noGrp="1"/>
          </p:cNvSpPr>
          <p:nvPr>
            <p:ph type="dt" sz="half" idx="10"/>
          </p:nvPr>
        </p:nvSpPr>
        <p:spPr/>
        <p:txBody>
          <a:bodyPr/>
          <a:lstStyle/>
          <a:p>
            <a:fld id="{F0BBF87D-E69A-48B9-A139-6F9ED93D888C}" type="datetimeFigureOut">
              <a:rPr lang="en-US" smtClean="0"/>
              <a:t>1/23/2024</a:t>
            </a:fld>
            <a:endParaRPr lang="en-US"/>
          </a:p>
        </p:txBody>
      </p:sp>
      <p:sp>
        <p:nvSpPr>
          <p:cNvPr id="5" name="Footer Placeholder 4">
            <a:extLst>
              <a:ext uri="{FF2B5EF4-FFF2-40B4-BE49-F238E27FC236}">
                <a16:creationId xmlns:a16="http://schemas.microsoft.com/office/drawing/2014/main" id="{BD159646-EA7E-BBF1-112E-E14DE29563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EF550-BD0C-0348-DD23-8C8D3470BFA3}"/>
              </a:ext>
            </a:extLst>
          </p:cNvPr>
          <p:cNvSpPr>
            <a:spLocks noGrp="1"/>
          </p:cNvSpPr>
          <p:nvPr>
            <p:ph type="sldNum" sz="quarter" idx="12"/>
          </p:nvPr>
        </p:nvSpPr>
        <p:spPr/>
        <p:txBody>
          <a:bodyPr/>
          <a:lstStyle/>
          <a:p>
            <a:fld id="{22AC5B1F-BB73-432E-8AE8-BCBB4C310998}" type="slidenum">
              <a:rPr lang="en-US" smtClean="0"/>
              <a:t>‹#›</a:t>
            </a:fld>
            <a:endParaRPr lang="en-US"/>
          </a:p>
        </p:txBody>
      </p:sp>
    </p:spTree>
    <p:extLst>
      <p:ext uri="{BB962C8B-B14F-4D97-AF65-F5344CB8AC3E}">
        <p14:creationId xmlns:p14="http://schemas.microsoft.com/office/powerpoint/2010/main" val="315514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214EB-EDB4-0C40-F6D2-B97B842596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8DB930-7108-5B50-A074-AB201510D8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389B44-8B6C-FEB5-CF8D-19575F2247FC}"/>
              </a:ext>
            </a:extLst>
          </p:cNvPr>
          <p:cNvSpPr>
            <a:spLocks noGrp="1"/>
          </p:cNvSpPr>
          <p:nvPr>
            <p:ph type="dt" sz="half" idx="10"/>
          </p:nvPr>
        </p:nvSpPr>
        <p:spPr/>
        <p:txBody>
          <a:bodyPr/>
          <a:lstStyle/>
          <a:p>
            <a:fld id="{F0BBF87D-E69A-48B9-A139-6F9ED93D888C}" type="datetimeFigureOut">
              <a:rPr lang="en-US" smtClean="0"/>
              <a:t>1/23/2024</a:t>
            </a:fld>
            <a:endParaRPr lang="en-US"/>
          </a:p>
        </p:txBody>
      </p:sp>
      <p:sp>
        <p:nvSpPr>
          <p:cNvPr id="5" name="Footer Placeholder 4">
            <a:extLst>
              <a:ext uri="{FF2B5EF4-FFF2-40B4-BE49-F238E27FC236}">
                <a16:creationId xmlns:a16="http://schemas.microsoft.com/office/drawing/2014/main" id="{1314516A-C2C6-7EB1-371B-F1B0D0AA65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DFB06D-1FC6-1C6D-7A92-98E7C765803E}"/>
              </a:ext>
            </a:extLst>
          </p:cNvPr>
          <p:cNvSpPr>
            <a:spLocks noGrp="1"/>
          </p:cNvSpPr>
          <p:nvPr>
            <p:ph type="sldNum" sz="quarter" idx="12"/>
          </p:nvPr>
        </p:nvSpPr>
        <p:spPr/>
        <p:txBody>
          <a:bodyPr/>
          <a:lstStyle/>
          <a:p>
            <a:fld id="{22AC5B1F-BB73-432E-8AE8-BCBB4C310998}" type="slidenum">
              <a:rPr lang="en-US" smtClean="0"/>
              <a:t>‹#›</a:t>
            </a:fld>
            <a:endParaRPr lang="en-US"/>
          </a:p>
        </p:txBody>
      </p:sp>
    </p:spTree>
    <p:extLst>
      <p:ext uri="{BB962C8B-B14F-4D97-AF65-F5344CB8AC3E}">
        <p14:creationId xmlns:p14="http://schemas.microsoft.com/office/powerpoint/2010/main" val="2360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C489-E8FA-25B1-03DF-46BC5C409A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D131B6-4B28-931F-E640-B912920C25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4BB21A-FDB9-68DC-1B74-475030D06504}"/>
              </a:ext>
            </a:extLst>
          </p:cNvPr>
          <p:cNvSpPr>
            <a:spLocks noGrp="1"/>
          </p:cNvSpPr>
          <p:nvPr>
            <p:ph type="dt" sz="half" idx="10"/>
          </p:nvPr>
        </p:nvSpPr>
        <p:spPr/>
        <p:txBody>
          <a:bodyPr/>
          <a:lstStyle/>
          <a:p>
            <a:fld id="{F0BBF87D-E69A-48B9-A139-6F9ED93D888C}" type="datetimeFigureOut">
              <a:rPr lang="en-US" smtClean="0"/>
              <a:t>1/23/2024</a:t>
            </a:fld>
            <a:endParaRPr lang="en-US"/>
          </a:p>
        </p:txBody>
      </p:sp>
      <p:sp>
        <p:nvSpPr>
          <p:cNvPr id="5" name="Footer Placeholder 4">
            <a:extLst>
              <a:ext uri="{FF2B5EF4-FFF2-40B4-BE49-F238E27FC236}">
                <a16:creationId xmlns:a16="http://schemas.microsoft.com/office/drawing/2014/main" id="{34D40720-99D8-FAD3-C8D8-AF87F5CEC5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3871BC-99F7-222F-9B0A-5EFEC3AB3BD1}"/>
              </a:ext>
            </a:extLst>
          </p:cNvPr>
          <p:cNvSpPr>
            <a:spLocks noGrp="1"/>
          </p:cNvSpPr>
          <p:nvPr>
            <p:ph type="sldNum" sz="quarter" idx="12"/>
          </p:nvPr>
        </p:nvSpPr>
        <p:spPr/>
        <p:txBody>
          <a:bodyPr/>
          <a:lstStyle/>
          <a:p>
            <a:fld id="{22AC5B1F-BB73-432E-8AE8-BCBB4C310998}" type="slidenum">
              <a:rPr lang="en-US" smtClean="0"/>
              <a:t>‹#›</a:t>
            </a:fld>
            <a:endParaRPr lang="en-US"/>
          </a:p>
        </p:txBody>
      </p:sp>
    </p:spTree>
    <p:extLst>
      <p:ext uri="{BB962C8B-B14F-4D97-AF65-F5344CB8AC3E}">
        <p14:creationId xmlns:p14="http://schemas.microsoft.com/office/powerpoint/2010/main" val="3082729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8C57-61CC-7C39-D386-4A49E23021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B10F91-D3B6-0939-5E17-6794C71D23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D57E80-5D8D-6034-A28D-7FF0DA45E1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54AB0F-FEE9-D02E-B7F0-9CC31F27B645}"/>
              </a:ext>
            </a:extLst>
          </p:cNvPr>
          <p:cNvSpPr>
            <a:spLocks noGrp="1"/>
          </p:cNvSpPr>
          <p:nvPr>
            <p:ph type="dt" sz="half" idx="10"/>
          </p:nvPr>
        </p:nvSpPr>
        <p:spPr/>
        <p:txBody>
          <a:bodyPr/>
          <a:lstStyle/>
          <a:p>
            <a:fld id="{F0BBF87D-E69A-48B9-A139-6F9ED93D888C}" type="datetimeFigureOut">
              <a:rPr lang="en-US" smtClean="0"/>
              <a:t>1/23/2024</a:t>
            </a:fld>
            <a:endParaRPr lang="en-US"/>
          </a:p>
        </p:txBody>
      </p:sp>
      <p:sp>
        <p:nvSpPr>
          <p:cNvPr id="6" name="Footer Placeholder 5">
            <a:extLst>
              <a:ext uri="{FF2B5EF4-FFF2-40B4-BE49-F238E27FC236}">
                <a16:creationId xmlns:a16="http://schemas.microsoft.com/office/drawing/2014/main" id="{41FCC176-3E88-3E97-21A3-469DD2CCB7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D4A98F-5C38-6CE6-C1DD-453DE38027CF}"/>
              </a:ext>
            </a:extLst>
          </p:cNvPr>
          <p:cNvSpPr>
            <a:spLocks noGrp="1"/>
          </p:cNvSpPr>
          <p:nvPr>
            <p:ph type="sldNum" sz="quarter" idx="12"/>
          </p:nvPr>
        </p:nvSpPr>
        <p:spPr/>
        <p:txBody>
          <a:bodyPr/>
          <a:lstStyle/>
          <a:p>
            <a:fld id="{22AC5B1F-BB73-432E-8AE8-BCBB4C310998}" type="slidenum">
              <a:rPr lang="en-US" smtClean="0"/>
              <a:t>‹#›</a:t>
            </a:fld>
            <a:endParaRPr lang="en-US"/>
          </a:p>
        </p:txBody>
      </p:sp>
    </p:spTree>
    <p:extLst>
      <p:ext uri="{BB962C8B-B14F-4D97-AF65-F5344CB8AC3E}">
        <p14:creationId xmlns:p14="http://schemas.microsoft.com/office/powerpoint/2010/main" val="2138023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FF049-3EBF-8F7F-7F5D-9EC086ED0D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55B003-4F75-41CC-C66E-A28DED4B4B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D8C79E-D987-3F6E-1A65-47115D3720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2EC240-6F96-0550-3B46-10132ACD68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7A58A1-2A7C-C028-208F-C7BF7F3D5D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DDC37F-0B98-6A04-1814-B214C59D3882}"/>
              </a:ext>
            </a:extLst>
          </p:cNvPr>
          <p:cNvSpPr>
            <a:spLocks noGrp="1"/>
          </p:cNvSpPr>
          <p:nvPr>
            <p:ph type="dt" sz="half" idx="10"/>
          </p:nvPr>
        </p:nvSpPr>
        <p:spPr/>
        <p:txBody>
          <a:bodyPr/>
          <a:lstStyle/>
          <a:p>
            <a:fld id="{F0BBF87D-E69A-48B9-A139-6F9ED93D888C}" type="datetimeFigureOut">
              <a:rPr lang="en-US" smtClean="0"/>
              <a:t>1/23/2024</a:t>
            </a:fld>
            <a:endParaRPr lang="en-US"/>
          </a:p>
        </p:txBody>
      </p:sp>
      <p:sp>
        <p:nvSpPr>
          <p:cNvPr id="8" name="Footer Placeholder 7">
            <a:extLst>
              <a:ext uri="{FF2B5EF4-FFF2-40B4-BE49-F238E27FC236}">
                <a16:creationId xmlns:a16="http://schemas.microsoft.com/office/drawing/2014/main" id="{CA4D7D81-5ADD-DBBC-7B24-2E6DB4395D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451717-635D-482B-C11D-FF6BD889D63C}"/>
              </a:ext>
            </a:extLst>
          </p:cNvPr>
          <p:cNvSpPr>
            <a:spLocks noGrp="1"/>
          </p:cNvSpPr>
          <p:nvPr>
            <p:ph type="sldNum" sz="quarter" idx="12"/>
          </p:nvPr>
        </p:nvSpPr>
        <p:spPr/>
        <p:txBody>
          <a:bodyPr/>
          <a:lstStyle/>
          <a:p>
            <a:fld id="{22AC5B1F-BB73-432E-8AE8-BCBB4C310998}" type="slidenum">
              <a:rPr lang="en-US" smtClean="0"/>
              <a:t>‹#›</a:t>
            </a:fld>
            <a:endParaRPr lang="en-US"/>
          </a:p>
        </p:txBody>
      </p:sp>
    </p:spTree>
    <p:extLst>
      <p:ext uri="{BB962C8B-B14F-4D97-AF65-F5344CB8AC3E}">
        <p14:creationId xmlns:p14="http://schemas.microsoft.com/office/powerpoint/2010/main" val="2755697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1626F-0A22-013A-B5E7-C6FF867DBD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FCA481-1FEA-24D2-5413-D8DD7C40AE00}"/>
              </a:ext>
            </a:extLst>
          </p:cNvPr>
          <p:cNvSpPr>
            <a:spLocks noGrp="1"/>
          </p:cNvSpPr>
          <p:nvPr>
            <p:ph type="dt" sz="half" idx="10"/>
          </p:nvPr>
        </p:nvSpPr>
        <p:spPr/>
        <p:txBody>
          <a:bodyPr/>
          <a:lstStyle/>
          <a:p>
            <a:fld id="{F0BBF87D-E69A-48B9-A139-6F9ED93D888C}" type="datetimeFigureOut">
              <a:rPr lang="en-US" smtClean="0"/>
              <a:t>1/23/2024</a:t>
            </a:fld>
            <a:endParaRPr lang="en-US"/>
          </a:p>
        </p:txBody>
      </p:sp>
      <p:sp>
        <p:nvSpPr>
          <p:cNvPr id="4" name="Footer Placeholder 3">
            <a:extLst>
              <a:ext uri="{FF2B5EF4-FFF2-40B4-BE49-F238E27FC236}">
                <a16:creationId xmlns:a16="http://schemas.microsoft.com/office/drawing/2014/main" id="{705363FF-5090-D128-9A46-B5FDE0BA56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1680B1-D0A9-AB77-1AB0-4CA737880AD8}"/>
              </a:ext>
            </a:extLst>
          </p:cNvPr>
          <p:cNvSpPr>
            <a:spLocks noGrp="1"/>
          </p:cNvSpPr>
          <p:nvPr>
            <p:ph type="sldNum" sz="quarter" idx="12"/>
          </p:nvPr>
        </p:nvSpPr>
        <p:spPr/>
        <p:txBody>
          <a:bodyPr/>
          <a:lstStyle/>
          <a:p>
            <a:fld id="{22AC5B1F-BB73-432E-8AE8-BCBB4C310998}" type="slidenum">
              <a:rPr lang="en-US" smtClean="0"/>
              <a:t>‹#›</a:t>
            </a:fld>
            <a:endParaRPr lang="en-US"/>
          </a:p>
        </p:txBody>
      </p:sp>
    </p:spTree>
    <p:extLst>
      <p:ext uri="{BB962C8B-B14F-4D97-AF65-F5344CB8AC3E}">
        <p14:creationId xmlns:p14="http://schemas.microsoft.com/office/powerpoint/2010/main" val="4176080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7D83C1-795A-15B7-9181-596028DD36E1}"/>
              </a:ext>
            </a:extLst>
          </p:cNvPr>
          <p:cNvSpPr>
            <a:spLocks noGrp="1"/>
          </p:cNvSpPr>
          <p:nvPr>
            <p:ph type="dt" sz="half" idx="10"/>
          </p:nvPr>
        </p:nvSpPr>
        <p:spPr/>
        <p:txBody>
          <a:bodyPr/>
          <a:lstStyle/>
          <a:p>
            <a:fld id="{F0BBF87D-E69A-48B9-A139-6F9ED93D888C}" type="datetimeFigureOut">
              <a:rPr lang="en-US" smtClean="0"/>
              <a:t>1/23/2024</a:t>
            </a:fld>
            <a:endParaRPr lang="en-US"/>
          </a:p>
        </p:txBody>
      </p:sp>
      <p:sp>
        <p:nvSpPr>
          <p:cNvPr id="3" name="Footer Placeholder 2">
            <a:extLst>
              <a:ext uri="{FF2B5EF4-FFF2-40B4-BE49-F238E27FC236}">
                <a16:creationId xmlns:a16="http://schemas.microsoft.com/office/drawing/2014/main" id="{25224FE9-3FAC-DFE2-BAB1-8418752B35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C90F5A-289B-0837-011F-7ED0F3362CC0}"/>
              </a:ext>
            </a:extLst>
          </p:cNvPr>
          <p:cNvSpPr>
            <a:spLocks noGrp="1"/>
          </p:cNvSpPr>
          <p:nvPr>
            <p:ph type="sldNum" sz="quarter" idx="12"/>
          </p:nvPr>
        </p:nvSpPr>
        <p:spPr/>
        <p:txBody>
          <a:bodyPr/>
          <a:lstStyle/>
          <a:p>
            <a:fld id="{22AC5B1F-BB73-432E-8AE8-BCBB4C310998}" type="slidenum">
              <a:rPr lang="en-US" smtClean="0"/>
              <a:t>‹#›</a:t>
            </a:fld>
            <a:endParaRPr lang="en-US"/>
          </a:p>
        </p:txBody>
      </p:sp>
    </p:spTree>
    <p:extLst>
      <p:ext uri="{BB962C8B-B14F-4D97-AF65-F5344CB8AC3E}">
        <p14:creationId xmlns:p14="http://schemas.microsoft.com/office/powerpoint/2010/main" val="2808569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5D182-461A-EF88-FBF9-5FF6BBE552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CFC90A-510E-7AC9-4C7A-85D2C07A61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E4460A-22E6-44D2-402A-6D867352F3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26844C-A3E9-8FB0-D34D-BDB4FD9AD6A0}"/>
              </a:ext>
            </a:extLst>
          </p:cNvPr>
          <p:cNvSpPr>
            <a:spLocks noGrp="1"/>
          </p:cNvSpPr>
          <p:nvPr>
            <p:ph type="dt" sz="half" idx="10"/>
          </p:nvPr>
        </p:nvSpPr>
        <p:spPr/>
        <p:txBody>
          <a:bodyPr/>
          <a:lstStyle/>
          <a:p>
            <a:fld id="{F0BBF87D-E69A-48B9-A139-6F9ED93D888C}" type="datetimeFigureOut">
              <a:rPr lang="en-US" smtClean="0"/>
              <a:t>1/23/2024</a:t>
            </a:fld>
            <a:endParaRPr lang="en-US"/>
          </a:p>
        </p:txBody>
      </p:sp>
      <p:sp>
        <p:nvSpPr>
          <p:cNvPr id="6" name="Footer Placeholder 5">
            <a:extLst>
              <a:ext uri="{FF2B5EF4-FFF2-40B4-BE49-F238E27FC236}">
                <a16:creationId xmlns:a16="http://schemas.microsoft.com/office/drawing/2014/main" id="{20B10B79-CC9A-9C12-D0C4-033AC8039C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C061FA-55B8-6080-F0B4-935EEFC7F48E}"/>
              </a:ext>
            </a:extLst>
          </p:cNvPr>
          <p:cNvSpPr>
            <a:spLocks noGrp="1"/>
          </p:cNvSpPr>
          <p:nvPr>
            <p:ph type="sldNum" sz="quarter" idx="12"/>
          </p:nvPr>
        </p:nvSpPr>
        <p:spPr/>
        <p:txBody>
          <a:bodyPr/>
          <a:lstStyle/>
          <a:p>
            <a:fld id="{22AC5B1F-BB73-432E-8AE8-BCBB4C310998}" type="slidenum">
              <a:rPr lang="en-US" smtClean="0"/>
              <a:t>‹#›</a:t>
            </a:fld>
            <a:endParaRPr lang="en-US"/>
          </a:p>
        </p:txBody>
      </p:sp>
    </p:spTree>
    <p:extLst>
      <p:ext uri="{BB962C8B-B14F-4D97-AF65-F5344CB8AC3E}">
        <p14:creationId xmlns:p14="http://schemas.microsoft.com/office/powerpoint/2010/main" val="3091229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F87A1-BE8A-A338-27DE-9DC915EEEB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A505C3-C492-84F4-4502-AAAC58EA76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3ABFAF-96A0-A5DA-389C-5677EF77FC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B1E546-38A4-F8C6-B7AF-D52D4B63C546}"/>
              </a:ext>
            </a:extLst>
          </p:cNvPr>
          <p:cNvSpPr>
            <a:spLocks noGrp="1"/>
          </p:cNvSpPr>
          <p:nvPr>
            <p:ph type="dt" sz="half" idx="10"/>
          </p:nvPr>
        </p:nvSpPr>
        <p:spPr/>
        <p:txBody>
          <a:bodyPr/>
          <a:lstStyle/>
          <a:p>
            <a:fld id="{F0BBF87D-E69A-48B9-A139-6F9ED93D888C}" type="datetimeFigureOut">
              <a:rPr lang="en-US" smtClean="0"/>
              <a:t>1/23/2024</a:t>
            </a:fld>
            <a:endParaRPr lang="en-US"/>
          </a:p>
        </p:txBody>
      </p:sp>
      <p:sp>
        <p:nvSpPr>
          <p:cNvPr id="6" name="Footer Placeholder 5">
            <a:extLst>
              <a:ext uri="{FF2B5EF4-FFF2-40B4-BE49-F238E27FC236}">
                <a16:creationId xmlns:a16="http://schemas.microsoft.com/office/drawing/2014/main" id="{84CDE7F3-A21D-F7F9-A4C5-18E0BA65DA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A61736-44D5-4B8E-4FA0-1075E9703D3B}"/>
              </a:ext>
            </a:extLst>
          </p:cNvPr>
          <p:cNvSpPr>
            <a:spLocks noGrp="1"/>
          </p:cNvSpPr>
          <p:nvPr>
            <p:ph type="sldNum" sz="quarter" idx="12"/>
          </p:nvPr>
        </p:nvSpPr>
        <p:spPr/>
        <p:txBody>
          <a:bodyPr/>
          <a:lstStyle/>
          <a:p>
            <a:fld id="{22AC5B1F-BB73-432E-8AE8-BCBB4C310998}" type="slidenum">
              <a:rPr lang="en-US" smtClean="0"/>
              <a:t>‹#›</a:t>
            </a:fld>
            <a:endParaRPr lang="en-US"/>
          </a:p>
        </p:txBody>
      </p:sp>
    </p:spTree>
    <p:extLst>
      <p:ext uri="{BB962C8B-B14F-4D97-AF65-F5344CB8AC3E}">
        <p14:creationId xmlns:p14="http://schemas.microsoft.com/office/powerpoint/2010/main" val="425679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58E332-AC0C-F310-A2BE-EDD8491526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01FC41-0A88-2636-0A1D-858CA4915A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B50ECC-AB82-0813-87C0-27F9AB253F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BF87D-E69A-48B9-A139-6F9ED93D888C}" type="datetimeFigureOut">
              <a:rPr lang="en-US" smtClean="0"/>
              <a:t>1/23/2024</a:t>
            </a:fld>
            <a:endParaRPr lang="en-US"/>
          </a:p>
        </p:txBody>
      </p:sp>
      <p:sp>
        <p:nvSpPr>
          <p:cNvPr id="5" name="Footer Placeholder 4">
            <a:extLst>
              <a:ext uri="{FF2B5EF4-FFF2-40B4-BE49-F238E27FC236}">
                <a16:creationId xmlns:a16="http://schemas.microsoft.com/office/drawing/2014/main" id="{1534EB4D-6546-4D94-472A-4AB5C8F22B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CA1EB1D-ACC1-5E3A-D96E-ADF530ECE1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AC5B1F-BB73-432E-8AE8-BCBB4C310998}" type="slidenum">
              <a:rPr lang="en-US" smtClean="0"/>
              <a:t>‹#›</a:t>
            </a:fld>
            <a:endParaRPr lang="en-US"/>
          </a:p>
        </p:txBody>
      </p:sp>
    </p:spTree>
    <p:extLst>
      <p:ext uri="{BB962C8B-B14F-4D97-AF65-F5344CB8AC3E}">
        <p14:creationId xmlns:p14="http://schemas.microsoft.com/office/powerpoint/2010/main" val="299459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www.researchgate.net/profile/Ankush-Sawarkar" TargetMode="External"/><Relationship Id="rId3" Type="http://schemas.openxmlformats.org/officeDocument/2006/relationships/hyperlink" Target="mailto:adsawarkar@sggs.ac.in" TargetMode="External"/><Relationship Id="rId7" Type="http://schemas.openxmlformats.org/officeDocument/2006/relationships/hyperlink" Target="https://www.scopus.com/authid/detail.uri?authorId=56669766500"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www.webofscience.com/wos/author/record/ABE-6640-2020" TargetMode="External"/><Relationship Id="rId5" Type="http://schemas.openxmlformats.org/officeDocument/2006/relationships/hyperlink" Target="https://orcid.org/my-orcid?orcid=0000-0001-7099-1987" TargetMode="External"/><Relationship Id="rId10" Type="http://schemas.openxmlformats.org/officeDocument/2006/relationships/hyperlink" Target="https://scholar.google.com/citations?hl=en&amp;user=Y3CY1-wAAAAJ" TargetMode="External"/><Relationship Id="rId4" Type="http://schemas.openxmlformats.org/officeDocument/2006/relationships/hyperlink" Target="mailto:ankush1sawarkar@gmail.com" TargetMode="External"/><Relationship Id="rId9" Type="http://schemas.openxmlformats.org/officeDocument/2006/relationships/hyperlink" Target="https://sites.google.com/view/ankushsawarkar/hom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customXml" Target="../ink/ink4.xml"/><Relationship Id="rId3" Type="http://schemas.openxmlformats.org/officeDocument/2006/relationships/customXml" Target="../ink/ink1.xml"/><Relationship Id="rId12" Type="http://schemas.openxmlformats.org/officeDocument/2006/relationships/image" Target="../media/image32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customXml" Target="../ink/ink2.xml"/><Relationship Id="rId4" Type="http://schemas.openxmlformats.org/officeDocument/2006/relationships/image" Target="../media/image280.png"/><Relationship Id="rId9" Type="http://schemas.openxmlformats.org/officeDocument/2006/relationships/customXml" Target="../ink/ink3.xml"/><Relationship Id="rId14" Type="http://schemas.openxmlformats.org/officeDocument/2006/relationships/image" Target="../media/image330.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0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9.png"/><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42;p9">
            <a:extLst>
              <a:ext uri="{FF2B5EF4-FFF2-40B4-BE49-F238E27FC236}">
                <a16:creationId xmlns:a16="http://schemas.microsoft.com/office/drawing/2014/main" id="{2F66620A-B25E-F0CD-7B17-495AACC1BF1B}"/>
              </a:ext>
            </a:extLst>
          </p:cNvPr>
          <p:cNvPicPr preferRelativeResize="0"/>
          <p:nvPr/>
        </p:nvPicPr>
        <p:blipFill rotWithShape="1">
          <a:blip r:embed="rId2">
            <a:alphaModFix/>
          </a:blip>
          <a:srcRect/>
          <a:stretch/>
        </p:blipFill>
        <p:spPr>
          <a:xfrm>
            <a:off x="1142999" y="0"/>
            <a:ext cx="9548447" cy="6199400"/>
          </a:xfrm>
          <a:prstGeom prst="rect">
            <a:avLst/>
          </a:prstGeom>
          <a:noFill/>
          <a:ln>
            <a:noFill/>
          </a:ln>
        </p:spPr>
      </p:pic>
      <p:pic>
        <p:nvPicPr>
          <p:cNvPr id="3" name="Google Shape;43;p9">
            <a:extLst>
              <a:ext uri="{FF2B5EF4-FFF2-40B4-BE49-F238E27FC236}">
                <a16:creationId xmlns:a16="http://schemas.microsoft.com/office/drawing/2014/main" id="{89A7181C-9D57-A4DF-F43C-95EB410601AE}"/>
              </a:ext>
            </a:extLst>
          </p:cNvPr>
          <p:cNvPicPr preferRelativeResize="0"/>
          <p:nvPr/>
        </p:nvPicPr>
        <p:blipFill rotWithShape="1">
          <a:blip r:embed="rId3">
            <a:alphaModFix/>
          </a:blip>
          <a:srcRect/>
          <a:stretch/>
        </p:blipFill>
        <p:spPr>
          <a:xfrm>
            <a:off x="305991" y="103124"/>
            <a:ext cx="6129978" cy="4996414"/>
          </a:xfrm>
          <a:prstGeom prst="rect">
            <a:avLst/>
          </a:prstGeom>
          <a:noFill/>
          <a:ln>
            <a:noFill/>
          </a:ln>
        </p:spPr>
      </p:pic>
      <p:sp>
        <p:nvSpPr>
          <p:cNvPr id="4" name="Google Shape;45;p9">
            <a:extLst>
              <a:ext uri="{FF2B5EF4-FFF2-40B4-BE49-F238E27FC236}">
                <a16:creationId xmlns:a16="http://schemas.microsoft.com/office/drawing/2014/main" id="{3ECCB3C3-371F-BBFA-2CFF-F05C25B6F9CD}"/>
              </a:ext>
            </a:extLst>
          </p:cNvPr>
          <p:cNvSpPr txBox="1"/>
          <p:nvPr/>
        </p:nvSpPr>
        <p:spPr>
          <a:xfrm flipH="1">
            <a:off x="489949" y="822725"/>
            <a:ext cx="5145919" cy="214671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4500" dirty="0">
                <a:solidFill>
                  <a:schemeClr val="lt1"/>
                </a:solidFill>
                <a:latin typeface="Jost"/>
                <a:ea typeface="Jost"/>
                <a:cs typeface="Jost"/>
                <a:sym typeface="Jost"/>
              </a:rPr>
              <a:t>IT 307 ML </a:t>
            </a:r>
            <a:br>
              <a:rPr lang="en" sz="4500" dirty="0">
                <a:solidFill>
                  <a:schemeClr val="lt1"/>
                </a:solidFill>
                <a:latin typeface="Jost"/>
                <a:ea typeface="Jost"/>
                <a:cs typeface="Jost"/>
                <a:sym typeface="Jost"/>
              </a:rPr>
            </a:br>
            <a:r>
              <a:rPr lang="en" sz="4500" dirty="0">
                <a:solidFill>
                  <a:schemeClr val="lt1"/>
                </a:solidFill>
                <a:latin typeface="Jost"/>
                <a:ea typeface="Jost"/>
                <a:cs typeface="Jost"/>
                <a:sym typeface="Jost"/>
              </a:rPr>
              <a:t>UNIT 1</a:t>
            </a:r>
            <a:br>
              <a:rPr lang="en" sz="4500" dirty="0">
                <a:solidFill>
                  <a:schemeClr val="lt1"/>
                </a:solidFill>
                <a:latin typeface="Jost"/>
                <a:ea typeface="Jost"/>
                <a:cs typeface="Jost"/>
                <a:sym typeface="Jost"/>
              </a:rPr>
            </a:br>
            <a:r>
              <a:rPr lang="en" sz="4500" dirty="0">
                <a:solidFill>
                  <a:schemeClr val="lt1"/>
                </a:solidFill>
                <a:latin typeface="Jost"/>
                <a:ea typeface="Jost"/>
                <a:cs typeface="Jost"/>
                <a:sym typeface="Jost"/>
              </a:rPr>
              <a:t>Introduction to ML </a:t>
            </a:r>
            <a:endParaRPr sz="4500" i="0" u="none" strike="noStrike" cap="none" dirty="0">
              <a:solidFill>
                <a:schemeClr val="lt1"/>
              </a:solidFill>
              <a:latin typeface="Jost"/>
              <a:ea typeface="Jost"/>
              <a:cs typeface="Jost"/>
              <a:sym typeface="Jost"/>
            </a:endParaRPr>
          </a:p>
        </p:txBody>
      </p:sp>
      <p:sp>
        <p:nvSpPr>
          <p:cNvPr id="5" name="TextBox 1">
            <a:extLst>
              <a:ext uri="{FF2B5EF4-FFF2-40B4-BE49-F238E27FC236}">
                <a16:creationId xmlns:a16="http://schemas.microsoft.com/office/drawing/2014/main" id="{58E3D85B-8BE6-5833-1688-38CD1D1258FB}"/>
              </a:ext>
            </a:extLst>
          </p:cNvPr>
          <p:cNvSpPr txBox="1"/>
          <p:nvPr/>
        </p:nvSpPr>
        <p:spPr>
          <a:xfrm>
            <a:off x="4488479" y="5791788"/>
            <a:ext cx="4462089" cy="646331"/>
          </a:xfrm>
          <a:prstGeom prst="rect">
            <a:avLst/>
          </a:prstGeom>
          <a:solidFill>
            <a:schemeClr val="accent2">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Presented by Dr. Ankush Sawarkar</a:t>
            </a:r>
          </a:p>
          <a:p>
            <a:r>
              <a:rPr lang="en-US" dirty="0">
                <a:ea typeface="Verdana"/>
              </a:rPr>
              <a:t>Email: adsawarkar@sggs.ac.in</a:t>
            </a:r>
          </a:p>
        </p:txBody>
      </p:sp>
    </p:spTree>
    <p:extLst>
      <p:ext uri="{BB962C8B-B14F-4D97-AF65-F5344CB8AC3E}">
        <p14:creationId xmlns:p14="http://schemas.microsoft.com/office/powerpoint/2010/main" val="3940472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0D244E-96E2-1888-FE1B-6E2D4977ABE2}"/>
              </a:ext>
            </a:extLst>
          </p:cNvPr>
          <p:cNvPicPr>
            <a:picLocks noChangeAspect="1"/>
          </p:cNvPicPr>
          <p:nvPr/>
        </p:nvPicPr>
        <p:blipFill rotWithShape="1">
          <a:blip r:embed="rId2"/>
          <a:srcRect l="1196" t="-1467" r="-1196" b="1467"/>
          <a:stretch/>
        </p:blipFill>
        <p:spPr>
          <a:xfrm>
            <a:off x="2939679" y="1264963"/>
            <a:ext cx="8002853" cy="4328074"/>
          </a:xfrm>
          <a:prstGeom prst="rect">
            <a:avLst/>
          </a:prstGeom>
        </p:spPr>
      </p:pic>
      <p:sp>
        <p:nvSpPr>
          <p:cNvPr id="3" name="TextBox 2">
            <a:extLst>
              <a:ext uri="{FF2B5EF4-FFF2-40B4-BE49-F238E27FC236}">
                <a16:creationId xmlns:a16="http://schemas.microsoft.com/office/drawing/2014/main" id="{8A735AE1-651F-DDEE-F2AC-7CF145398379}"/>
              </a:ext>
            </a:extLst>
          </p:cNvPr>
          <p:cNvSpPr txBox="1"/>
          <p:nvPr/>
        </p:nvSpPr>
        <p:spPr>
          <a:xfrm>
            <a:off x="432502" y="770664"/>
            <a:ext cx="4742004" cy="1261884"/>
          </a:xfrm>
          <a:prstGeom prst="rect">
            <a:avLst/>
          </a:prstGeom>
          <a:noFill/>
        </p:spPr>
        <p:txBody>
          <a:bodyPr wrap="none" lIns="91440" tIns="45720" rIns="91440" bIns="45720" rtlCol="0" anchor="t">
            <a:spAutoFit/>
          </a:bodyPr>
          <a:lstStyle/>
          <a:p>
            <a:r>
              <a:rPr lang="en-US" sz="4800" b="1" dirty="0">
                <a:solidFill>
                  <a:srgbClr val="FF0000"/>
                </a:solidFill>
                <a:ea typeface="+mn-lt"/>
                <a:cs typeface="+mn-lt"/>
              </a:rPr>
              <a:t>Machine Learning</a:t>
            </a:r>
            <a:br>
              <a:rPr lang="en-US" sz="2800" dirty="0">
                <a:solidFill>
                  <a:srgbClr val="FF0000"/>
                </a:solidFill>
              </a:rPr>
            </a:br>
            <a:endParaRPr lang="en-US" sz="2800" dirty="0">
              <a:solidFill>
                <a:srgbClr val="FF0000"/>
              </a:solidFill>
            </a:endParaRPr>
          </a:p>
        </p:txBody>
      </p:sp>
    </p:spTree>
    <p:extLst>
      <p:ext uri="{BB962C8B-B14F-4D97-AF65-F5344CB8AC3E}">
        <p14:creationId xmlns:p14="http://schemas.microsoft.com/office/powerpoint/2010/main" val="3196911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F3E2A1F-4443-8DB2-2B41-87914AC54489}"/>
              </a:ext>
            </a:extLst>
          </p:cNvPr>
          <p:cNvSpPr txBox="1">
            <a:spLocks noChangeArrowheads="1"/>
          </p:cNvSpPr>
          <p:nvPr/>
        </p:nvSpPr>
        <p:spPr>
          <a:xfrm>
            <a:off x="320436" y="544468"/>
            <a:ext cx="5561618" cy="6430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spc="300" baseline="0">
                <a:solidFill>
                  <a:schemeClr val="tx1"/>
                </a:solidFill>
                <a:latin typeface="+mj-lt"/>
                <a:ea typeface="+mj-ea"/>
                <a:cs typeface="+mj-cs"/>
              </a:defRPr>
            </a:lvl1pPr>
          </a:lstStyle>
          <a:p>
            <a:r>
              <a:rPr lang="en-US" b="1" dirty="0">
                <a:solidFill>
                  <a:srgbClr val="FF0000"/>
                </a:solidFill>
              </a:rPr>
              <a:t>Supervised</a:t>
            </a:r>
            <a:r>
              <a:rPr lang="en-US" dirty="0">
                <a:solidFill>
                  <a:srgbClr val="FF0000"/>
                </a:solidFill>
              </a:rPr>
              <a:t> </a:t>
            </a:r>
            <a:r>
              <a:rPr lang="en-US" b="1" dirty="0">
                <a:solidFill>
                  <a:srgbClr val="FF0000"/>
                </a:solidFill>
              </a:rPr>
              <a:t>Learning</a:t>
            </a:r>
            <a:endParaRPr lang="en-US" altLang="en-US" b="1" dirty="0">
              <a:solidFill>
                <a:srgbClr val="FF0000"/>
              </a:solidFill>
            </a:endParaRPr>
          </a:p>
        </p:txBody>
      </p:sp>
      <p:pic>
        <p:nvPicPr>
          <p:cNvPr id="3" name="Picture 2">
            <a:extLst>
              <a:ext uri="{FF2B5EF4-FFF2-40B4-BE49-F238E27FC236}">
                <a16:creationId xmlns:a16="http://schemas.microsoft.com/office/drawing/2014/main" id="{77F57EA9-B4D8-2D16-453E-88F8C9F36C9F}"/>
              </a:ext>
            </a:extLst>
          </p:cNvPr>
          <p:cNvPicPr>
            <a:picLocks noChangeAspect="1"/>
          </p:cNvPicPr>
          <p:nvPr/>
        </p:nvPicPr>
        <p:blipFill>
          <a:blip r:embed="rId2"/>
          <a:stretch>
            <a:fillRect/>
          </a:stretch>
        </p:blipFill>
        <p:spPr>
          <a:xfrm>
            <a:off x="139153" y="1394702"/>
            <a:ext cx="5956840" cy="4065321"/>
          </a:xfrm>
          <a:prstGeom prst="rect">
            <a:avLst/>
          </a:prstGeom>
        </p:spPr>
      </p:pic>
      <p:sp>
        <p:nvSpPr>
          <p:cNvPr id="4" name="Rectangle 2">
            <a:extLst>
              <a:ext uri="{FF2B5EF4-FFF2-40B4-BE49-F238E27FC236}">
                <a16:creationId xmlns:a16="http://schemas.microsoft.com/office/drawing/2014/main" id="{6F20721D-AB99-615D-6B6D-FE44D1ECB064}"/>
              </a:ext>
            </a:extLst>
          </p:cNvPr>
          <p:cNvSpPr txBox="1">
            <a:spLocks noChangeArrowheads="1"/>
          </p:cNvSpPr>
          <p:nvPr/>
        </p:nvSpPr>
        <p:spPr>
          <a:xfrm>
            <a:off x="6096000" y="544468"/>
            <a:ext cx="6280677" cy="6430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spc="300" baseline="0">
                <a:solidFill>
                  <a:schemeClr val="tx1"/>
                </a:solidFill>
                <a:latin typeface="+mj-lt"/>
                <a:ea typeface="+mj-ea"/>
                <a:cs typeface="+mj-cs"/>
              </a:defRPr>
            </a:lvl1pPr>
          </a:lstStyle>
          <a:p>
            <a:r>
              <a:rPr lang="en-US" b="1" dirty="0">
                <a:solidFill>
                  <a:srgbClr val="FF0000"/>
                </a:solidFill>
              </a:rPr>
              <a:t>Unsupervised</a:t>
            </a:r>
            <a:r>
              <a:rPr lang="en-US" dirty="0">
                <a:solidFill>
                  <a:srgbClr val="FF0000"/>
                </a:solidFill>
              </a:rPr>
              <a:t> </a:t>
            </a:r>
            <a:r>
              <a:rPr lang="en-US" b="1" dirty="0">
                <a:solidFill>
                  <a:srgbClr val="FF0000"/>
                </a:solidFill>
              </a:rPr>
              <a:t>Learning</a:t>
            </a:r>
            <a:endParaRPr lang="en-US" altLang="en-US" b="1" dirty="0">
              <a:solidFill>
                <a:srgbClr val="FF0000"/>
              </a:solidFill>
            </a:endParaRPr>
          </a:p>
        </p:txBody>
      </p:sp>
      <p:pic>
        <p:nvPicPr>
          <p:cNvPr id="5" name="Picture 4">
            <a:extLst>
              <a:ext uri="{FF2B5EF4-FFF2-40B4-BE49-F238E27FC236}">
                <a16:creationId xmlns:a16="http://schemas.microsoft.com/office/drawing/2014/main" id="{BD1216E0-5582-8166-578D-41328DAB2044}"/>
              </a:ext>
            </a:extLst>
          </p:cNvPr>
          <p:cNvPicPr>
            <a:picLocks noChangeAspect="1"/>
          </p:cNvPicPr>
          <p:nvPr/>
        </p:nvPicPr>
        <p:blipFill>
          <a:blip r:embed="rId3"/>
          <a:stretch>
            <a:fillRect/>
          </a:stretch>
        </p:blipFill>
        <p:spPr>
          <a:xfrm>
            <a:off x="6567855" y="1503996"/>
            <a:ext cx="5329423" cy="3530211"/>
          </a:xfrm>
          <a:prstGeom prst="rect">
            <a:avLst/>
          </a:prstGeom>
        </p:spPr>
      </p:pic>
      <p:cxnSp>
        <p:nvCxnSpPr>
          <p:cNvPr id="7" name="Straight Connector 6">
            <a:extLst>
              <a:ext uri="{FF2B5EF4-FFF2-40B4-BE49-F238E27FC236}">
                <a16:creationId xmlns:a16="http://schemas.microsoft.com/office/drawing/2014/main" id="{07AE7D5B-7BA2-4248-E553-92E6998DFCF3}"/>
              </a:ext>
            </a:extLst>
          </p:cNvPr>
          <p:cNvCxnSpPr/>
          <p:nvPr/>
        </p:nvCxnSpPr>
        <p:spPr>
          <a:xfrm>
            <a:off x="6096000" y="202223"/>
            <a:ext cx="0" cy="5890846"/>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909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6EE4F0-E273-2DE9-D5E1-E084409979EE}"/>
              </a:ext>
            </a:extLst>
          </p:cNvPr>
          <p:cNvSpPr txBox="1"/>
          <p:nvPr/>
        </p:nvSpPr>
        <p:spPr>
          <a:xfrm>
            <a:off x="467466" y="438151"/>
            <a:ext cx="10983799" cy="1569660"/>
          </a:xfrm>
          <a:prstGeom prst="rect">
            <a:avLst/>
          </a:prstGeom>
          <a:noFill/>
        </p:spPr>
        <p:txBody>
          <a:bodyPr wrap="square" lIns="91440" tIns="45720" rIns="91440" bIns="45720" rtlCol="0" anchor="t">
            <a:spAutoFit/>
          </a:bodyPr>
          <a:lstStyle/>
          <a:p>
            <a:r>
              <a:rPr lang="en-US" sz="4800" b="1" dirty="0">
                <a:solidFill>
                  <a:srgbClr val="FF0000"/>
                </a:solidFill>
                <a:ea typeface="+mn-lt"/>
                <a:cs typeface="+mn-lt"/>
              </a:rPr>
              <a:t>Supervised Learning</a:t>
            </a:r>
            <a:br>
              <a:rPr lang="en-US" sz="4800" b="1" dirty="0">
                <a:solidFill>
                  <a:srgbClr val="FF0000"/>
                </a:solidFill>
                <a:ea typeface="+mn-lt"/>
                <a:cs typeface="+mn-lt"/>
              </a:rPr>
            </a:br>
            <a:endParaRPr lang="en-US" sz="4800" b="1" dirty="0">
              <a:solidFill>
                <a:srgbClr val="FF0000"/>
              </a:solidFill>
              <a:ea typeface="+mn-lt"/>
              <a:cs typeface="+mn-lt"/>
            </a:endParaRPr>
          </a:p>
        </p:txBody>
      </p:sp>
      <p:sp>
        <p:nvSpPr>
          <p:cNvPr id="3" name="Rectangle 2">
            <a:extLst>
              <a:ext uri="{FF2B5EF4-FFF2-40B4-BE49-F238E27FC236}">
                <a16:creationId xmlns:a16="http://schemas.microsoft.com/office/drawing/2014/main" id="{3F3834C1-68E5-BFF8-241E-2FDBD8FDB7A6}"/>
              </a:ext>
            </a:extLst>
          </p:cNvPr>
          <p:cNvSpPr/>
          <p:nvPr/>
        </p:nvSpPr>
        <p:spPr>
          <a:xfrm>
            <a:off x="660687" y="1801651"/>
            <a:ext cx="5814541" cy="2538515"/>
          </a:xfrm>
          <a:prstGeom prst="rect">
            <a:avLst/>
          </a:prstGeom>
        </p:spPr>
        <p:txBody>
          <a:bodyPr wrap="square" lIns="91440" tIns="45720" rIns="91440" bIns="45720" anchor="t">
            <a:spAutoFit/>
          </a:bodyPr>
          <a:lstStyle/>
          <a:p>
            <a:pPr>
              <a:lnSpc>
                <a:spcPct val="150000"/>
              </a:lnSpc>
            </a:pPr>
            <a:r>
              <a:rPr lang="en-US" dirty="0"/>
              <a:t>There are two categories of supervised learning: </a:t>
            </a:r>
          </a:p>
          <a:p>
            <a:pPr marL="285750" indent="-285750">
              <a:lnSpc>
                <a:spcPct val="150000"/>
              </a:lnSpc>
              <a:buFont typeface="Arial,Sans-Serif"/>
              <a:buChar char="•"/>
            </a:pPr>
            <a:r>
              <a:rPr lang="en-US" dirty="0"/>
              <a:t>Classification task </a:t>
            </a:r>
          </a:p>
          <a:p>
            <a:pPr marL="285750" indent="-285750">
              <a:lnSpc>
                <a:spcPct val="150000"/>
              </a:lnSpc>
              <a:buFont typeface="Arial,Sans-Serif"/>
              <a:buChar char="•"/>
            </a:pPr>
            <a:r>
              <a:rPr lang="en-US" dirty="0"/>
              <a:t>Regression task</a:t>
            </a:r>
            <a:r>
              <a:rPr lang="en-US" dirty="0">
                <a:latin typeface="Montserrat"/>
                <a:ea typeface="Verdana"/>
              </a:rPr>
              <a:t>  </a:t>
            </a:r>
          </a:p>
          <a:p>
            <a:pPr>
              <a:lnSpc>
                <a:spcPct val="150000"/>
              </a:lnSpc>
            </a:pPr>
            <a:r>
              <a:rPr lang="en-US" dirty="0">
                <a:latin typeface="Montserrat"/>
                <a:ea typeface="Verdana"/>
              </a:rPr>
              <a:t>      </a:t>
            </a:r>
          </a:p>
          <a:p>
            <a:pPr>
              <a:lnSpc>
                <a:spcPct val="150000"/>
              </a:lnSpc>
            </a:pPr>
            <a:endParaRPr lang="en-US" dirty="0">
              <a:latin typeface="Montserrat"/>
              <a:ea typeface="Verdana"/>
            </a:endParaRPr>
          </a:p>
          <a:p>
            <a:pPr marL="285750" indent="-285750">
              <a:lnSpc>
                <a:spcPct val="150000"/>
              </a:lnSpc>
              <a:buFont typeface="Arial,Sans-Serif"/>
              <a:buChar char="•"/>
            </a:pPr>
            <a:endParaRPr lang="en-US" dirty="0">
              <a:latin typeface="Montserrat"/>
              <a:ea typeface="Verdana"/>
            </a:endParaRPr>
          </a:p>
        </p:txBody>
      </p:sp>
      <p:pic>
        <p:nvPicPr>
          <p:cNvPr id="4" name="Picture 3">
            <a:extLst>
              <a:ext uri="{FF2B5EF4-FFF2-40B4-BE49-F238E27FC236}">
                <a16:creationId xmlns:a16="http://schemas.microsoft.com/office/drawing/2014/main" id="{7F24D1FE-E49D-1E7C-35BE-14D0E68B7697}"/>
              </a:ext>
            </a:extLst>
          </p:cNvPr>
          <p:cNvPicPr>
            <a:picLocks noChangeAspect="1"/>
          </p:cNvPicPr>
          <p:nvPr/>
        </p:nvPicPr>
        <p:blipFill>
          <a:blip r:embed="rId2"/>
          <a:stretch>
            <a:fillRect/>
          </a:stretch>
        </p:blipFill>
        <p:spPr>
          <a:xfrm>
            <a:off x="4603898" y="2433715"/>
            <a:ext cx="6847367" cy="3385969"/>
          </a:xfrm>
          <a:prstGeom prst="rect">
            <a:avLst/>
          </a:prstGeom>
        </p:spPr>
      </p:pic>
    </p:spTree>
    <p:extLst>
      <p:ext uri="{BB962C8B-B14F-4D97-AF65-F5344CB8AC3E}">
        <p14:creationId xmlns:p14="http://schemas.microsoft.com/office/powerpoint/2010/main" val="2632355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255177-9ED0-5190-F535-BF96F869CC43}"/>
              </a:ext>
            </a:extLst>
          </p:cNvPr>
          <p:cNvSpPr txBox="1"/>
          <p:nvPr/>
        </p:nvSpPr>
        <p:spPr>
          <a:xfrm>
            <a:off x="722648" y="1201487"/>
            <a:ext cx="10983799" cy="1200329"/>
          </a:xfrm>
          <a:prstGeom prst="rect">
            <a:avLst/>
          </a:prstGeom>
          <a:noFill/>
        </p:spPr>
        <p:txBody>
          <a:bodyPr wrap="square" lIns="91440" tIns="45720" rIns="91440" bIns="45720" rtlCol="0" anchor="t">
            <a:spAutoFit/>
          </a:bodyPr>
          <a:lstStyle/>
          <a:p>
            <a:r>
              <a:rPr lang="en-US" sz="3600" b="1" dirty="0">
                <a:solidFill>
                  <a:srgbClr val="FF0000"/>
                </a:solidFill>
                <a:ea typeface="+mn-lt"/>
                <a:cs typeface="+mn-lt"/>
              </a:rPr>
              <a:t>Unsupervised Learning- </a:t>
            </a:r>
            <a:r>
              <a:rPr lang="en-US" sz="3600" dirty="0"/>
              <a:t>Clustering</a:t>
            </a:r>
            <a:br>
              <a:rPr lang="en-US" sz="3600" b="1" dirty="0">
                <a:solidFill>
                  <a:srgbClr val="FF0000"/>
                </a:solidFill>
                <a:ea typeface="+mn-lt"/>
                <a:cs typeface="+mn-lt"/>
              </a:rPr>
            </a:br>
            <a:endParaRPr lang="en-US" sz="3600" b="1" dirty="0">
              <a:solidFill>
                <a:srgbClr val="FF0000"/>
              </a:solidFill>
              <a:ea typeface="+mn-lt"/>
              <a:cs typeface="+mn-lt"/>
            </a:endParaRPr>
          </a:p>
        </p:txBody>
      </p:sp>
      <p:pic>
        <p:nvPicPr>
          <p:cNvPr id="3" name="Picture 2">
            <a:extLst>
              <a:ext uri="{FF2B5EF4-FFF2-40B4-BE49-F238E27FC236}">
                <a16:creationId xmlns:a16="http://schemas.microsoft.com/office/drawing/2014/main" id="{08C5E856-DB3F-AED9-8CEC-58B7A8A9E8AC}"/>
              </a:ext>
            </a:extLst>
          </p:cNvPr>
          <p:cNvPicPr>
            <a:picLocks noChangeAspect="1"/>
          </p:cNvPicPr>
          <p:nvPr/>
        </p:nvPicPr>
        <p:blipFill>
          <a:blip r:embed="rId2"/>
          <a:stretch>
            <a:fillRect/>
          </a:stretch>
        </p:blipFill>
        <p:spPr>
          <a:xfrm>
            <a:off x="2721380" y="1918143"/>
            <a:ext cx="7108419" cy="4123336"/>
          </a:xfrm>
          <a:prstGeom prst="rect">
            <a:avLst/>
          </a:prstGeom>
        </p:spPr>
      </p:pic>
    </p:spTree>
    <p:extLst>
      <p:ext uri="{BB962C8B-B14F-4D97-AF65-F5344CB8AC3E}">
        <p14:creationId xmlns:p14="http://schemas.microsoft.com/office/powerpoint/2010/main" val="2071013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B02A42-3110-AC4A-ABB2-19A0A94BF13B}"/>
              </a:ext>
            </a:extLst>
          </p:cNvPr>
          <p:cNvSpPr txBox="1"/>
          <p:nvPr/>
        </p:nvSpPr>
        <p:spPr>
          <a:xfrm>
            <a:off x="722648" y="1201487"/>
            <a:ext cx="10983799" cy="1200329"/>
          </a:xfrm>
          <a:prstGeom prst="rect">
            <a:avLst/>
          </a:prstGeom>
          <a:noFill/>
        </p:spPr>
        <p:txBody>
          <a:bodyPr wrap="square" lIns="91440" tIns="45720" rIns="91440" bIns="45720" rtlCol="0" anchor="t">
            <a:spAutoFit/>
          </a:bodyPr>
          <a:lstStyle/>
          <a:p>
            <a:r>
              <a:rPr lang="en-US" sz="3600" b="1" dirty="0">
                <a:solidFill>
                  <a:srgbClr val="FF0000"/>
                </a:solidFill>
                <a:ea typeface="+mn-lt"/>
                <a:cs typeface="+mn-lt"/>
              </a:rPr>
              <a:t>Characteristics Comparison</a:t>
            </a:r>
            <a:br>
              <a:rPr lang="en-US" sz="3600" b="1" dirty="0">
                <a:solidFill>
                  <a:srgbClr val="FF0000"/>
                </a:solidFill>
                <a:ea typeface="+mn-lt"/>
                <a:cs typeface="+mn-lt"/>
              </a:rPr>
            </a:br>
            <a:endParaRPr lang="en-US" sz="3600" b="1" dirty="0">
              <a:solidFill>
                <a:srgbClr val="FF0000"/>
              </a:solidFill>
              <a:ea typeface="+mn-lt"/>
              <a:cs typeface="+mn-lt"/>
            </a:endParaRPr>
          </a:p>
        </p:txBody>
      </p:sp>
      <p:pic>
        <p:nvPicPr>
          <p:cNvPr id="3" name="Picture 2">
            <a:extLst>
              <a:ext uri="{FF2B5EF4-FFF2-40B4-BE49-F238E27FC236}">
                <a16:creationId xmlns:a16="http://schemas.microsoft.com/office/drawing/2014/main" id="{03E50F19-8ACD-37AF-CF29-C8082E40270D}"/>
              </a:ext>
            </a:extLst>
          </p:cNvPr>
          <p:cNvPicPr>
            <a:picLocks noChangeAspect="1"/>
          </p:cNvPicPr>
          <p:nvPr/>
        </p:nvPicPr>
        <p:blipFill>
          <a:blip r:embed="rId2"/>
          <a:stretch>
            <a:fillRect/>
          </a:stretch>
        </p:blipFill>
        <p:spPr>
          <a:xfrm>
            <a:off x="1548810" y="1963008"/>
            <a:ext cx="8594651" cy="3823501"/>
          </a:xfrm>
          <a:prstGeom prst="rect">
            <a:avLst/>
          </a:prstGeom>
        </p:spPr>
      </p:pic>
    </p:spTree>
    <p:extLst>
      <p:ext uri="{BB962C8B-B14F-4D97-AF65-F5344CB8AC3E}">
        <p14:creationId xmlns:p14="http://schemas.microsoft.com/office/powerpoint/2010/main" val="4240333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4;p15">
            <a:extLst>
              <a:ext uri="{FF2B5EF4-FFF2-40B4-BE49-F238E27FC236}">
                <a16:creationId xmlns:a16="http://schemas.microsoft.com/office/drawing/2014/main" id="{E02F3715-A405-C8FE-A8FE-025861983505}"/>
              </a:ext>
            </a:extLst>
          </p:cNvPr>
          <p:cNvSpPr txBox="1">
            <a:spLocks/>
          </p:cNvSpPr>
          <p:nvPr/>
        </p:nvSpPr>
        <p:spPr>
          <a:xfrm>
            <a:off x="689734" y="712177"/>
            <a:ext cx="8269800" cy="10638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dirty="0">
                <a:solidFill>
                  <a:schemeClr val="accent2">
                    <a:lumMod val="75000"/>
                  </a:schemeClr>
                </a:solidFill>
              </a:rPr>
              <a:t>Why do we need ML? </a:t>
            </a:r>
            <a:br>
              <a:rPr lang="en-US" dirty="0">
                <a:solidFill>
                  <a:schemeClr val="accent2">
                    <a:lumMod val="75000"/>
                  </a:schemeClr>
                </a:solidFill>
              </a:rPr>
            </a:br>
            <a:r>
              <a:rPr lang="en-US" dirty="0">
                <a:solidFill>
                  <a:schemeClr val="accent2">
                    <a:lumMod val="75000"/>
                  </a:schemeClr>
                </a:solidFill>
              </a:rPr>
              <a:t>The Email Spam Problem</a:t>
            </a:r>
          </a:p>
        </p:txBody>
      </p:sp>
      <p:sp>
        <p:nvSpPr>
          <p:cNvPr id="3" name="Google Shape;95;p15">
            <a:extLst>
              <a:ext uri="{FF2B5EF4-FFF2-40B4-BE49-F238E27FC236}">
                <a16:creationId xmlns:a16="http://schemas.microsoft.com/office/drawing/2014/main" id="{EEB5F6D3-1806-A230-4114-CAAAE0D2B1DE}"/>
              </a:ext>
            </a:extLst>
          </p:cNvPr>
          <p:cNvSpPr txBox="1">
            <a:spLocks noGrp="1"/>
          </p:cNvSpPr>
          <p:nvPr>
            <p:ph type="sldNum" idx="12"/>
          </p:nvPr>
        </p:nvSpPr>
        <p:spPr>
          <a:xfrm>
            <a:off x="8612764" y="604190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000"/>
              <a:buFont typeface="Lato"/>
              <a:buNone/>
            </a:pPr>
            <a:fld id="{00000000-1234-1234-1234-123412341234}" type="slidenum">
              <a:rPr lang="en"/>
              <a:t>15</a:t>
            </a:fld>
            <a:endParaRPr/>
          </a:p>
        </p:txBody>
      </p:sp>
      <p:pic>
        <p:nvPicPr>
          <p:cNvPr id="4" name="Google Shape;96;p15">
            <a:extLst>
              <a:ext uri="{FF2B5EF4-FFF2-40B4-BE49-F238E27FC236}">
                <a16:creationId xmlns:a16="http://schemas.microsoft.com/office/drawing/2014/main" id="{D9AC140B-1E31-ADC2-71D0-0D92E1DC4608}"/>
              </a:ext>
            </a:extLst>
          </p:cNvPr>
          <p:cNvPicPr preferRelativeResize="0"/>
          <p:nvPr/>
        </p:nvPicPr>
        <p:blipFill>
          <a:blip r:embed="rId2">
            <a:alphaModFix/>
          </a:blip>
          <a:stretch>
            <a:fillRect/>
          </a:stretch>
        </p:blipFill>
        <p:spPr>
          <a:xfrm>
            <a:off x="1570105" y="2066124"/>
            <a:ext cx="7811287" cy="4265926"/>
          </a:xfrm>
          <a:prstGeom prst="rect">
            <a:avLst/>
          </a:prstGeom>
          <a:noFill/>
          <a:ln>
            <a:noFill/>
          </a:ln>
        </p:spPr>
      </p:pic>
    </p:spTree>
    <p:extLst>
      <p:ext uri="{BB962C8B-B14F-4D97-AF65-F5344CB8AC3E}">
        <p14:creationId xmlns:p14="http://schemas.microsoft.com/office/powerpoint/2010/main" val="56776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4;p15">
            <a:extLst>
              <a:ext uri="{FF2B5EF4-FFF2-40B4-BE49-F238E27FC236}">
                <a16:creationId xmlns:a16="http://schemas.microsoft.com/office/drawing/2014/main" id="{E02F3715-A405-C8FE-A8FE-025861983505}"/>
              </a:ext>
            </a:extLst>
          </p:cNvPr>
          <p:cNvSpPr txBox="1">
            <a:spLocks/>
          </p:cNvSpPr>
          <p:nvPr/>
        </p:nvSpPr>
        <p:spPr>
          <a:xfrm>
            <a:off x="782932" y="70339"/>
            <a:ext cx="8269800" cy="10638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dirty="0">
                <a:solidFill>
                  <a:schemeClr val="accent2">
                    <a:lumMod val="75000"/>
                  </a:schemeClr>
                </a:solidFill>
              </a:rPr>
              <a:t>Why do we need ML? </a:t>
            </a:r>
            <a:br>
              <a:rPr lang="en-US" dirty="0">
                <a:solidFill>
                  <a:schemeClr val="accent2">
                    <a:lumMod val="75000"/>
                  </a:schemeClr>
                </a:solidFill>
              </a:rPr>
            </a:br>
            <a:r>
              <a:rPr lang="en-US" dirty="0">
                <a:solidFill>
                  <a:schemeClr val="accent2">
                    <a:lumMod val="75000"/>
                  </a:schemeClr>
                </a:solidFill>
              </a:rPr>
              <a:t>The Email Spam Problem</a:t>
            </a:r>
          </a:p>
        </p:txBody>
      </p:sp>
      <p:sp>
        <p:nvSpPr>
          <p:cNvPr id="3" name="Google Shape;95;p15">
            <a:extLst>
              <a:ext uri="{FF2B5EF4-FFF2-40B4-BE49-F238E27FC236}">
                <a16:creationId xmlns:a16="http://schemas.microsoft.com/office/drawing/2014/main" id="{EEB5F6D3-1806-A230-4114-CAAAE0D2B1DE}"/>
              </a:ext>
            </a:extLst>
          </p:cNvPr>
          <p:cNvSpPr txBox="1">
            <a:spLocks noGrp="1"/>
          </p:cNvSpPr>
          <p:nvPr>
            <p:ph type="sldNum" idx="12"/>
          </p:nvPr>
        </p:nvSpPr>
        <p:spPr>
          <a:xfrm>
            <a:off x="8612764" y="604190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000"/>
              <a:buFont typeface="Lato"/>
              <a:buNone/>
            </a:pPr>
            <a:fld id="{00000000-1234-1234-1234-123412341234}" type="slidenum">
              <a:rPr lang="en"/>
              <a:t>16</a:t>
            </a:fld>
            <a:endParaRPr/>
          </a:p>
        </p:txBody>
      </p:sp>
      <p:pic>
        <p:nvPicPr>
          <p:cNvPr id="4" name="Google Shape;96;p15">
            <a:extLst>
              <a:ext uri="{FF2B5EF4-FFF2-40B4-BE49-F238E27FC236}">
                <a16:creationId xmlns:a16="http://schemas.microsoft.com/office/drawing/2014/main" id="{D9AC140B-1E31-ADC2-71D0-0D92E1DC4608}"/>
              </a:ext>
            </a:extLst>
          </p:cNvPr>
          <p:cNvPicPr preferRelativeResize="0"/>
          <p:nvPr/>
        </p:nvPicPr>
        <p:blipFill>
          <a:blip r:embed="rId2">
            <a:alphaModFix/>
          </a:blip>
          <a:stretch>
            <a:fillRect/>
          </a:stretch>
        </p:blipFill>
        <p:spPr>
          <a:xfrm>
            <a:off x="488651" y="3077307"/>
            <a:ext cx="4021803" cy="2841503"/>
          </a:xfrm>
          <a:prstGeom prst="rect">
            <a:avLst/>
          </a:prstGeom>
          <a:noFill/>
          <a:ln>
            <a:noFill/>
          </a:ln>
        </p:spPr>
      </p:pic>
      <p:pic>
        <p:nvPicPr>
          <p:cNvPr id="5" name="Google Shape;102;p16">
            <a:extLst>
              <a:ext uri="{FF2B5EF4-FFF2-40B4-BE49-F238E27FC236}">
                <a16:creationId xmlns:a16="http://schemas.microsoft.com/office/drawing/2014/main" id="{C18C6D46-D6CD-40EC-9964-8CEB80DE9749}"/>
              </a:ext>
            </a:extLst>
          </p:cNvPr>
          <p:cNvPicPr preferRelativeResize="0"/>
          <p:nvPr/>
        </p:nvPicPr>
        <p:blipFill>
          <a:blip r:embed="rId3">
            <a:alphaModFix/>
          </a:blip>
          <a:stretch>
            <a:fillRect/>
          </a:stretch>
        </p:blipFill>
        <p:spPr>
          <a:xfrm>
            <a:off x="4917832" y="2074984"/>
            <a:ext cx="7039708" cy="3357318"/>
          </a:xfrm>
          <a:prstGeom prst="rect">
            <a:avLst/>
          </a:prstGeom>
          <a:noFill/>
          <a:ln>
            <a:noFill/>
          </a:ln>
        </p:spPr>
      </p:pic>
      <p:cxnSp>
        <p:nvCxnSpPr>
          <p:cNvPr id="7" name="Straight Connector 6">
            <a:extLst>
              <a:ext uri="{FF2B5EF4-FFF2-40B4-BE49-F238E27FC236}">
                <a16:creationId xmlns:a16="http://schemas.microsoft.com/office/drawing/2014/main" id="{41919E3E-8A89-68D4-7231-42C28566246B}"/>
              </a:ext>
            </a:extLst>
          </p:cNvPr>
          <p:cNvCxnSpPr>
            <a:cxnSpLocks/>
          </p:cNvCxnSpPr>
          <p:nvPr/>
        </p:nvCxnSpPr>
        <p:spPr>
          <a:xfrm>
            <a:off x="4633546" y="1784838"/>
            <a:ext cx="0" cy="4650665"/>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78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08;p17">
            <a:extLst>
              <a:ext uri="{FF2B5EF4-FFF2-40B4-BE49-F238E27FC236}">
                <a16:creationId xmlns:a16="http://schemas.microsoft.com/office/drawing/2014/main" id="{0AC7D08B-5502-025D-4B28-A358C93FAFF7}"/>
              </a:ext>
            </a:extLst>
          </p:cNvPr>
          <p:cNvPicPr preferRelativeResize="0"/>
          <p:nvPr/>
        </p:nvPicPr>
        <p:blipFill>
          <a:blip r:embed="rId2">
            <a:alphaModFix/>
          </a:blip>
          <a:stretch>
            <a:fillRect/>
          </a:stretch>
        </p:blipFill>
        <p:spPr>
          <a:xfrm>
            <a:off x="152400" y="490150"/>
            <a:ext cx="10565423" cy="5119342"/>
          </a:xfrm>
          <a:prstGeom prst="rect">
            <a:avLst/>
          </a:prstGeom>
          <a:noFill/>
          <a:ln>
            <a:noFill/>
          </a:ln>
        </p:spPr>
      </p:pic>
    </p:spTree>
    <p:extLst>
      <p:ext uri="{BB962C8B-B14F-4D97-AF65-F5344CB8AC3E}">
        <p14:creationId xmlns:p14="http://schemas.microsoft.com/office/powerpoint/2010/main" val="312479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3;p18">
            <a:extLst>
              <a:ext uri="{FF2B5EF4-FFF2-40B4-BE49-F238E27FC236}">
                <a16:creationId xmlns:a16="http://schemas.microsoft.com/office/drawing/2014/main" id="{2E72EFA9-4B9F-5F35-7A8E-9C7D02BF4073}"/>
              </a:ext>
            </a:extLst>
          </p:cNvPr>
          <p:cNvSpPr txBox="1">
            <a:spLocks/>
          </p:cNvSpPr>
          <p:nvPr/>
        </p:nvSpPr>
        <p:spPr>
          <a:xfrm>
            <a:off x="443549" y="0"/>
            <a:ext cx="12457871" cy="908782"/>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t>Help Humans Learn</a:t>
            </a:r>
          </a:p>
        </p:txBody>
      </p:sp>
      <p:sp>
        <p:nvSpPr>
          <p:cNvPr id="3" name="Google Shape;114;p18">
            <a:extLst>
              <a:ext uri="{FF2B5EF4-FFF2-40B4-BE49-F238E27FC236}">
                <a16:creationId xmlns:a16="http://schemas.microsoft.com/office/drawing/2014/main" id="{B78AC587-4EBC-C949-189D-61B8D22449EA}"/>
              </a:ext>
            </a:extLst>
          </p:cNvPr>
          <p:cNvSpPr txBox="1">
            <a:spLocks noGrp="1"/>
          </p:cNvSpPr>
          <p:nvPr>
            <p:ph type="sldNum" idx="12"/>
          </p:nvPr>
        </p:nvSpPr>
        <p:spPr>
          <a:xfrm>
            <a:off x="11083403" y="6191864"/>
            <a:ext cx="826578" cy="562947"/>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000"/>
              <a:buFont typeface="Lato"/>
              <a:buNone/>
            </a:pPr>
            <a:fld id="{00000000-1234-1234-1234-123412341234}" type="slidenum">
              <a:rPr lang="en"/>
              <a:t>18</a:t>
            </a:fld>
            <a:endParaRPr dirty="0"/>
          </a:p>
        </p:txBody>
      </p:sp>
      <p:pic>
        <p:nvPicPr>
          <p:cNvPr id="4" name="Google Shape;115;p18">
            <a:extLst>
              <a:ext uri="{FF2B5EF4-FFF2-40B4-BE49-F238E27FC236}">
                <a16:creationId xmlns:a16="http://schemas.microsoft.com/office/drawing/2014/main" id="{62519300-6458-BF52-972B-D9B3D89EEB58}"/>
              </a:ext>
            </a:extLst>
          </p:cNvPr>
          <p:cNvPicPr preferRelativeResize="0"/>
          <p:nvPr/>
        </p:nvPicPr>
        <p:blipFill>
          <a:blip r:embed="rId2">
            <a:alphaModFix/>
          </a:blip>
          <a:stretch>
            <a:fillRect/>
          </a:stretch>
        </p:blipFill>
        <p:spPr>
          <a:xfrm>
            <a:off x="63601" y="1485900"/>
            <a:ext cx="7831892" cy="4128846"/>
          </a:xfrm>
          <a:prstGeom prst="rect">
            <a:avLst/>
          </a:prstGeom>
          <a:noFill/>
          <a:ln>
            <a:noFill/>
          </a:ln>
        </p:spPr>
      </p:pic>
      <p:sp>
        <p:nvSpPr>
          <p:cNvPr id="5" name="Google Shape;116;p18">
            <a:extLst>
              <a:ext uri="{FF2B5EF4-FFF2-40B4-BE49-F238E27FC236}">
                <a16:creationId xmlns:a16="http://schemas.microsoft.com/office/drawing/2014/main" id="{FB6B77BE-242C-0B4D-C37E-2D7093C08FA7}"/>
              </a:ext>
            </a:extLst>
          </p:cNvPr>
          <p:cNvSpPr txBox="1"/>
          <p:nvPr/>
        </p:nvSpPr>
        <p:spPr>
          <a:xfrm>
            <a:off x="7992208" y="2211510"/>
            <a:ext cx="4026876" cy="267762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For instance, once a spam filter has been trained on enough spam, it can easily be inspected to reveal the list of words and combinations of words that it believes are the best predictors of spam. Sometimes this will reveal unsuspected correlations or new trends, and thereby lead to a better understanding of the problem.</a:t>
            </a:r>
            <a:endParaRPr dirty="0"/>
          </a:p>
        </p:txBody>
      </p:sp>
    </p:spTree>
    <p:extLst>
      <p:ext uri="{BB962C8B-B14F-4D97-AF65-F5344CB8AC3E}">
        <p14:creationId xmlns:p14="http://schemas.microsoft.com/office/powerpoint/2010/main" val="3135941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1;p19">
            <a:extLst>
              <a:ext uri="{FF2B5EF4-FFF2-40B4-BE49-F238E27FC236}">
                <a16:creationId xmlns:a16="http://schemas.microsoft.com/office/drawing/2014/main" id="{D8F1EE57-03AF-C9CD-287A-F87BE273B0B3}"/>
              </a:ext>
            </a:extLst>
          </p:cNvPr>
          <p:cNvSpPr txBox="1">
            <a:spLocks/>
          </p:cNvSpPr>
          <p:nvPr/>
        </p:nvSpPr>
        <p:spPr>
          <a:xfrm>
            <a:off x="1199689" y="149586"/>
            <a:ext cx="8247865" cy="638213"/>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5400" dirty="0">
                <a:solidFill>
                  <a:schemeClr val="accent2"/>
                </a:solidFill>
              </a:rPr>
              <a:t>Where to use ML?</a:t>
            </a:r>
          </a:p>
        </p:txBody>
      </p:sp>
      <p:sp>
        <p:nvSpPr>
          <p:cNvPr id="3" name="Google Shape;122;p19">
            <a:extLst>
              <a:ext uri="{FF2B5EF4-FFF2-40B4-BE49-F238E27FC236}">
                <a16:creationId xmlns:a16="http://schemas.microsoft.com/office/drawing/2014/main" id="{F1DE44D8-A5A7-3C75-BCBD-521139B2B2FF}"/>
              </a:ext>
            </a:extLst>
          </p:cNvPr>
          <p:cNvSpPr txBox="1">
            <a:spLocks noGrp="1"/>
          </p:cNvSpPr>
          <p:nvPr>
            <p:ph type="sldNum" idx="12"/>
          </p:nvPr>
        </p:nvSpPr>
        <p:spPr>
          <a:xfrm>
            <a:off x="8173149" y="4749434"/>
            <a:ext cx="547245" cy="39534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000"/>
              <a:buFont typeface="Lato"/>
              <a:buNone/>
            </a:pPr>
            <a:fld id="{00000000-1234-1234-1234-123412341234}" type="slidenum">
              <a:rPr lang="en" sz="1600">
                <a:solidFill>
                  <a:schemeClr val="accent2"/>
                </a:solidFill>
              </a:rPr>
              <a:t>19</a:t>
            </a:fld>
            <a:endParaRPr sz="1600">
              <a:solidFill>
                <a:schemeClr val="accent2"/>
              </a:solidFill>
            </a:endParaRPr>
          </a:p>
        </p:txBody>
      </p:sp>
      <p:pic>
        <p:nvPicPr>
          <p:cNvPr id="4" name="Google Shape;123;p19">
            <a:extLst>
              <a:ext uri="{FF2B5EF4-FFF2-40B4-BE49-F238E27FC236}">
                <a16:creationId xmlns:a16="http://schemas.microsoft.com/office/drawing/2014/main" id="{7A123ED0-9D3E-5F7D-62CD-38F3CAD8E3E5}"/>
              </a:ext>
            </a:extLst>
          </p:cNvPr>
          <p:cNvPicPr preferRelativeResize="0"/>
          <p:nvPr/>
        </p:nvPicPr>
        <p:blipFill>
          <a:blip r:embed="rId2">
            <a:alphaModFix/>
          </a:blip>
          <a:stretch>
            <a:fillRect/>
          </a:stretch>
        </p:blipFill>
        <p:spPr>
          <a:xfrm>
            <a:off x="263770" y="1538653"/>
            <a:ext cx="11728938" cy="4035669"/>
          </a:xfrm>
          <a:prstGeom prst="rect">
            <a:avLst/>
          </a:prstGeom>
          <a:noFill/>
          <a:ln>
            <a:noFill/>
          </a:ln>
        </p:spPr>
      </p:pic>
      <p:cxnSp>
        <p:nvCxnSpPr>
          <p:cNvPr id="6" name="Straight Connector 5">
            <a:extLst>
              <a:ext uri="{FF2B5EF4-FFF2-40B4-BE49-F238E27FC236}">
                <a16:creationId xmlns:a16="http://schemas.microsoft.com/office/drawing/2014/main" id="{7F4C8BA2-D2C4-987E-8EBA-B12CB12377EE}"/>
              </a:ext>
            </a:extLst>
          </p:cNvPr>
          <p:cNvCxnSpPr/>
          <p:nvPr/>
        </p:nvCxnSpPr>
        <p:spPr>
          <a:xfrm>
            <a:off x="7614138" y="2136531"/>
            <a:ext cx="366639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73683E0-AADE-F2C5-C747-5C894D4B5E08}"/>
              </a:ext>
            </a:extLst>
          </p:cNvPr>
          <p:cNvCxnSpPr>
            <a:cxnSpLocks/>
          </p:cNvCxnSpPr>
          <p:nvPr/>
        </p:nvCxnSpPr>
        <p:spPr>
          <a:xfrm>
            <a:off x="6180992" y="3546231"/>
            <a:ext cx="509953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EAA349B-BCF2-8EB4-30FC-45D78C7EF677}"/>
              </a:ext>
            </a:extLst>
          </p:cNvPr>
          <p:cNvCxnSpPr>
            <a:cxnSpLocks/>
          </p:cNvCxnSpPr>
          <p:nvPr/>
        </p:nvCxnSpPr>
        <p:spPr>
          <a:xfrm>
            <a:off x="1199689" y="3953608"/>
            <a:ext cx="10687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25E7C3A-E424-BF8D-C3C5-742269E8B519}"/>
              </a:ext>
            </a:extLst>
          </p:cNvPr>
          <p:cNvCxnSpPr/>
          <p:nvPr/>
        </p:nvCxnSpPr>
        <p:spPr>
          <a:xfrm>
            <a:off x="4091354" y="4865077"/>
            <a:ext cx="366639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BE02B5-A540-B9F9-30CD-E5DB83339A80}"/>
              </a:ext>
            </a:extLst>
          </p:cNvPr>
          <p:cNvCxnSpPr>
            <a:cxnSpLocks/>
          </p:cNvCxnSpPr>
          <p:nvPr/>
        </p:nvCxnSpPr>
        <p:spPr>
          <a:xfrm>
            <a:off x="1412631" y="5342793"/>
            <a:ext cx="5181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173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F12BC29-3972-CCAB-89EF-6A41E8E57118}"/>
              </a:ext>
            </a:extLst>
          </p:cNvPr>
          <p:cNvPicPr>
            <a:picLocks noChangeAspect="1"/>
          </p:cNvPicPr>
          <p:nvPr/>
        </p:nvPicPr>
        <p:blipFill>
          <a:blip r:embed="rId2"/>
          <a:stretch>
            <a:fillRect/>
          </a:stretch>
        </p:blipFill>
        <p:spPr>
          <a:xfrm>
            <a:off x="461963" y="31659"/>
            <a:ext cx="9864140" cy="6826341"/>
          </a:xfrm>
          <a:prstGeom prst="rect">
            <a:avLst/>
          </a:prstGeom>
        </p:spPr>
      </p:pic>
      <p:sp>
        <p:nvSpPr>
          <p:cNvPr id="12" name="TextBox 11">
            <a:extLst>
              <a:ext uri="{FF2B5EF4-FFF2-40B4-BE49-F238E27FC236}">
                <a16:creationId xmlns:a16="http://schemas.microsoft.com/office/drawing/2014/main" id="{EAC7036E-0008-5EE8-10A2-6E50A48E5431}"/>
              </a:ext>
            </a:extLst>
          </p:cNvPr>
          <p:cNvSpPr txBox="1"/>
          <p:nvPr/>
        </p:nvSpPr>
        <p:spPr>
          <a:xfrm>
            <a:off x="5394033" y="3335342"/>
            <a:ext cx="4612521" cy="1431161"/>
          </a:xfrm>
          <a:prstGeom prst="rect">
            <a:avLst/>
          </a:prstGeom>
          <a:noFill/>
        </p:spPr>
        <p:txBody>
          <a:bodyPr wrap="square">
            <a:spAutoFit/>
          </a:bodyPr>
          <a:lstStyle/>
          <a:p>
            <a:pPr algn="l"/>
            <a:r>
              <a:rPr lang="en-US" sz="1600" b="1" i="1" dirty="0">
                <a:solidFill>
                  <a:srgbClr val="222222"/>
                </a:solidFill>
                <a:effectLst/>
                <a:latin typeface="Arial" panose="020B0604020202020204" pitchFamily="34" charset="0"/>
              </a:rPr>
              <a:t>Dr. Ankush D. Sawarkar (Ph.D. VNIT Nagpur)</a:t>
            </a:r>
            <a:endParaRPr lang="en-US" sz="1600" b="0" i="0" dirty="0">
              <a:solidFill>
                <a:srgbClr val="222222"/>
              </a:solidFill>
              <a:effectLst/>
              <a:latin typeface="Arial" panose="020B0604020202020204" pitchFamily="34" charset="0"/>
            </a:endParaRPr>
          </a:p>
          <a:p>
            <a:pPr algn="l"/>
            <a:r>
              <a:rPr lang="en-US" sz="1100" b="1" i="1" dirty="0">
                <a:solidFill>
                  <a:srgbClr val="222222"/>
                </a:solidFill>
                <a:effectLst/>
                <a:latin typeface="verdana" panose="020B0604030504040204" pitchFamily="34" charset="0"/>
              </a:rPr>
              <a:t>Assistant Professor, </a:t>
            </a:r>
            <a:r>
              <a:rPr lang="en-US" sz="1100" b="0" i="1" dirty="0">
                <a:solidFill>
                  <a:srgbClr val="222222"/>
                </a:solidFill>
                <a:effectLst/>
                <a:latin typeface="verdana" panose="020B0604030504040204" pitchFamily="34" charset="0"/>
              </a:rPr>
              <a:t>Dept. I</a:t>
            </a:r>
            <a:r>
              <a:rPr lang="en-US" sz="1100" b="0" i="1" dirty="0">
                <a:solidFill>
                  <a:srgbClr val="222222"/>
                </a:solidFill>
                <a:effectLst/>
                <a:latin typeface="verdana, sans-serif"/>
              </a:rPr>
              <a:t>nformation Technology</a:t>
            </a:r>
            <a:r>
              <a:rPr lang="en-US" sz="1100" b="1" i="1" dirty="0">
                <a:solidFill>
                  <a:srgbClr val="222222"/>
                </a:solidFill>
                <a:effectLst/>
                <a:latin typeface="verdana, sans-serif"/>
              </a:rPr>
              <a:t>,</a:t>
            </a:r>
            <a:endParaRPr lang="en-US" sz="1100" b="0" i="0" dirty="0">
              <a:solidFill>
                <a:srgbClr val="222222"/>
              </a:solidFill>
              <a:effectLst/>
              <a:latin typeface="Arial" panose="020B0604020202020204" pitchFamily="34" charset="0"/>
            </a:endParaRPr>
          </a:p>
          <a:p>
            <a:pPr algn="l"/>
            <a:r>
              <a:rPr lang="en-US" sz="1000" b="0" i="0" dirty="0">
                <a:solidFill>
                  <a:srgbClr val="000000"/>
                </a:solidFill>
                <a:effectLst/>
                <a:latin typeface="verdana" panose="020B0604030504040204" pitchFamily="34" charset="0"/>
              </a:rPr>
              <a:t>Email| </a:t>
            </a:r>
            <a:r>
              <a:rPr lang="en-US" sz="1000" b="0" i="0" dirty="0">
                <a:solidFill>
                  <a:srgbClr val="1155CC"/>
                </a:solidFill>
                <a:effectLst/>
                <a:latin typeface="verdana" panose="020B0604030504040204" pitchFamily="34" charset="0"/>
                <a:hlinkClick r:id="rId3"/>
              </a:rPr>
              <a:t>adsawarkar@sggs.ac.in</a:t>
            </a:r>
            <a:r>
              <a:rPr lang="en-US" sz="1000" b="0" i="0" dirty="0">
                <a:solidFill>
                  <a:srgbClr val="222222"/>
                </a:solidFill>
                <a:effectLst/>
                <a:latin typeface="Arial" panose="020B0604020202020204" pitchFamily="34" charset="0"/>
              </a:rPr>
              <a:t> /</a:t>
            </a:r>
            <a:r>
              <a:rPr lang="en-US" sz="1000" b="0" i="0" dirty="0">
                <a:solidFill>
                  <a:srgbClr val="000000"/>
                </a:solidFill>
                <a:effectLst/>
                <a:latin typeface="verdana" panose="020B0604030504040204" pitchFamily="34" charset="0"/>
              </a:rPr>
              <a:t> </a:t>
            </a:r>
            <a:r>
              <a:rPr lang="en-US" sz="1000" b="0" i="0" dirty="0">
                <a:solidFill>
                  <a:srgbClr val="1155CC"/>
                </a:solidFill>
                <a:effectLst/>
                <a:latin typeface="verdana" panose="020B0604030504040204" pitchFamily="34" charset="0"/>
                <a:hlinkClick r:id="rId4"/>
              </a:rPr>
              <a:t>ankush1sawarkar@gmail.com</a:t>
            </a:r>
            <a:endParaRPr lang="en-US" sz="1000" b="0" i="0" dirty="0">
              <a:solidFill>
                <a:srgbClr val="222222"/>
              </a:solidFill>
              <a:effectLst/>
              <a:latin typeface="Arial" panose="020B0604020202020204" pitchFamily="34" charset="0"/>
            </a:endParaRPr>
          </a:p>
          <a:p>
            <a:pPr algn="l"/>
            <a:r>
              <a:rPr lang="en-US" sz="1000" b="0" i="0" dirty="0">
                <a:solidFill>
                  <a:srgbClr val="1155CC"/>
                </a:solidFill>
                <a:effectLst/>
                <a:latin typeface="verdana, sans-serif"/>
                <a:hlinkClick r:id="rId5"/>
              </a:rPr>
              <a:t>https://orcid.org/my-orcid?orcid=0000-0001-7099-1987</a:t>
            </a:r>
            <a:br>
              <a:rPr lang="en-US" sz="1000" b="0" i="0" dirty="0">
                <a:solidFill>
                  <a:srgbClr val="222222"/>
                </a:solidFill>
                <a:effectLst/>
                <a:latin typeface="verdana, sans-serif"/>
              </a:rPr>
            </a:br>
            <a:r>
              <a:rPr lang="en-US" sz="1000" b="0" i="0" dirty="0">
                <a:solidFill>
                  <a:srgbClr val="1155CC"/>
                </a:solidFill>
                <a:effectLst/>
                <a:latin typeface="verdana, sans-serif"/>
                <a:hlinkClick r:id="rId6"/>
              </a:rPr>
              <a:t>https://www.webofscience.com/wos/author/record/ABE-6640-2020</a:t>
            </a:r>
            <a:br>
              <a:rPr lang="en-US" sz="1000" b="0" i="0" dirty="0">
                <a:solidFill>
                  <a:srgbClr val="222222"/>
                </a:solidFill>
                <a:effectLst/>
                <a:latin typeface="verdana, sans-serif"/>
              </a:rPr>
            </a:br>
            <a:r>
              <a:rPr lang="en-US" sz="1000" b="0" i="0" dirty="0">
                <a:solidFill>
                  <a:srgbClr val="1155CC"/>
                </a:solidFill>
                <a:effectLst/>
                <a:latin typeface="verdana, sans-serif"/>
                <a:hlinkClick r:id="rId7"/>
              </a:rPr>
              <a:t>https://www.scopus.com/authid/detail.uri?authorId=56669766500</a:t>
            </a:r>
            <a:br>
              <a:rPr lang="en-US" sz="1000" b="0" i="0" dirty="0">
                <a:solidFill>
                  <a:srgbClr val="222222"/>
                </a:solidFill>
                <a:effectLst/>
                <a:latin typeface="verdana, sans-serif"/>
              </a:rPr>
            </a:br>
            <a:r>
              <a:rPr lang="en-US" sz="1000" b="0" i="0" dirty="0">
                <a:solidFill>
                  <a:srgbClr val="1155CC"/>
                </a:solidFill>
                <a:effectLst/>
                <a:latin typeface="verdana, sans-serif"/>
                <a:hlinkClick r:id="rId8"/>
              </a:rPr>
              <a:t>https://www.researchgate.net/profile/Ankush-Sawarkar</a:t>
            </a:r>
            <a:br>
              <a:rPr lang="en-US" sz="1000" b="0" i="0" dirty="0">
                <a:solidFill>
                  <a:srgbClr val="222222"/>
                </a:solidFill>
                <a:effectLst/>
                <a:latin typeface="verdana, sans-serif"/>
              </a:rPr>
            </a:br>
            <a:r>
              <a:rPr lang="en-US" sz="1000" b="0" i="0" dirty="0">
                <a:solidFill>
                  <a:srgbClr val="1155CC"/>
                </a:solidFill>
                <a:effectLst/>
                <a:latin typeface="verdana, sans-serif"/>
                <a:hlinkClick r:id="rId9"/>
              </a:rPr>
              <a:t>https://sites.google.com/view/ankushsawarkar/home</a:t>
            </a:r>
            <a:endParaRPr lang="en-US" sz="1000" b="0" i="0" dirty="0">
              <a:solidFill>
                <a:srgbClr val="222222"/>
              </a:solidFill>
              <a:effectLst/>
              <a:latin typeface="Arial" panose="020B0604020202020204" pitchFamily="34" charset="0"/>
            </a:endParaRPr>
          </a:p>
        </p:txBody>
      </p:sp>
      <p:sp>
        <p:nvSpPr>
          <p:cNvPr id="13" name="Content Placeholder 1">
            <a:extLst>
              <a:ext uri="{FF2B5EF4-FFF2-40B4-BE49-F238E27FC236}">
                <a16:creationId xmlns:a16="http://schemas.microsoft.com/office/drawing/2014/main" id="{8320A90C-2DB2-70A6-93E8-2192CBF8D83A}"/>
              </a:ext>
            </a:extLst>
          </p:cNvPr>
          <p:cNvSpPr txBox="1">
            <a:spLocks/>
          </p:cNvSpPr>
          <p:nvPr/>
        </p:nvSpPr>
        <p:spPr>
          <a:xfrm>
            <a:off x="6597161" y="1253675"/>
            <a:ext cx="4458703" cy="1633730"/>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2400" b="1" dirty="0"/>
              <a:t>Research Publication</a:t>
            </a:r>
          </a:p>
          <a:p>
            <a:pPr marL="285750" indent="-285750"/>
            <a:r>
              <a:rPr lang="en-US" sz="2000" dirty="0"/>
              <a:t>15 Research papers</a:t>
            </a:r>
          </a:p>
          <a:p>
            <a:pPr marL="285750" indent="-285750"/>
            <a:r>
              <a:rPr lang="en-US" sz="2000" dirty="0"/>
              <a:t>660+ citations</a:t>
            </a:r>
          </a:p>
          <a:p>
            <a:pPr marL="285750" indent="-285750"/>
            <a:endParaRPr lang="en-US" sz="1800" dirty="0"/>
          </a:p>
        </p:txBody>
      </p:sp>
      <p:sp>
        <p:nvSpPr>
          <p:cNvPr id="15" name="TextBox 14">
            <a:extLst>
              <a:ext uri="{FF2B5EF4-FFF2-40B4-BE49-F238E27FC236}">
                <a16:creationId xmlns:a16="http://schemas.microsoft.com/office/drawing/2014/main" id="{251B75EC-C23C-559E-F12B-A838F376A0A1}"/>
              </a:ext>
            </a:extLst>
          </p:cNvPr>
          <p:cNvSpPr txBox="1"/>
          <p:nvPr/>
        </p:nvSpPr>
        <p:spPr>
          <a:xfrm>
            <a:off x="6421046" y="2528460"/>
            <a:ext cx="3540639" cy="523220"/>
          </a:xfrm>
          <a:prstGeom prst="rect">
            <a:avLst/>
          </a:prstGeom>
          <a:noFill/>
        </p:spPr>
        <p:txBody>
          <a:bodyPr wrap="square">
            <a:spAutoFit/>
          </a:bodyPr>
          <a:lstStyle/>
          <a:p>
            <a:pPr marL="285750" indent="-285750"/>
            <a:r>
              <a:rPr lang="en-US" sz="1400" dirty="0">
                <a:solidFill>
                  <a:srgbClr val="1155CC"/>
                </a:solidFill>
                <a:latin typeface="verdana, sans-serif"/>
                <a:hlinkClick r:id="rId10"/>
              </a:rPr>
              <a:t>https://scholar.google.com/citations?hl=en&amp;user=Y3CY1-wAAAAJ</a:t>
            </a:r>
            <a:endParaRPr lang="en-US" sz="1400" dirty="0"/>
          </a:p>
        </p:txBody>
      </p:sp>
    </p:spTree>
    <p:extLst>
      <p:ext uri="{BB962C8B-B14F-4D97-AF65-F5344CB8AC3E}">
        <p14:creationId xmlns:p14="http://schemas.microsoft.com/office/powerpoint/2010/main" val="53148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8;p20">
            <a:extLst>
              <a:ext uri="{FF2B5EF4-FFF2-40B4-BE49-F238E27FC236}">
                <a16:creationId xmlns:a16="http://schemas.microsoft.com/office/drawing/2014/main" id="{60FEEBF8-2356-9A5C-9EAA-895A361C8798}"/>
              </a:ext>
            </a:extLst>
          </p:cNvPr>
          <p:cNvSpPr txBox="1">
            <a:spLocks/>
          </p:cNvSpPr>
          <p:nvPr/>
        </p:nvSpPr>
        <p:spPr>
          <a:xfrm>
            <a:off x="988673" y="366510"/>
            <a:ext cx="8269800" cy="6354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5400" dirty="0">
                <a:solidFill>
                  <a:schemeClr val="accent2"/>
                </a:solidFill>
              </a:rPr>
              <a:t>Some Typical Applications </a:t>
            </a:r>
          </a:p>
        </p:txBody>
      </p:sp>
      <p:sp>
        <p:nvSpPr>
          <p:cNvPr id="3" name="Google Shape;129;p20">
            <a:extLst>
              <a:ext uri="{FF2B5EF4-FFF2-40B4-BE49-F238E27FC236}">
                <a16:creationId xmlns:a16="http://schemas.microsoft.com/office/drawing/2014/main" id="{FE8D16A1-0EA5-0357-4B8B-5549B08213DC}"/>
              </a:ext>
            </a:extLst>
          </p:cNvPr>
          <p:cNvSpPr txBox="1">
            <a:spLocks/>
          </p:cNvSpPr>
          <p:nvPr/>
        </p:nvSpPr>
        <p:spPr>
          <a:xfrm>
            <a:off x="443552" y="1589353"/>
            <a:ext cx="11408479" cy="3897047"/>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2400" dirty="0"/>
              <a:t>Analyzing images of products on a production line to automatically classify them</a:t>
            </a:r>
          </a:p>
          <a:p>
            <a:pPr marL="0" indent="0">
              <a:spcBef>
                <a:spcPts val="0"/>
              </a:spcBef>
              <a:buFont typeface="Arial" panose="020B0604020202020204" pitchFamily="34" charset="0"/>
              <a:buNone/>
            </a:pPr>
            <a:endParaRPr lang="en-US" sz="2400" dirty="0"/>
          </a:p>
          <a:p>
            <a:pPr>
              <a:spcBef>
                <a:spcPts val="0"/>
              </a:spcBef>
            </a:pPr>
            <a:r>
              <a:rPr lang="en-US" sz="2400" dirty="0"/>
              <a:t>Detecting tumors in brain scans</a:t>
            </a:r>
          </a:p>
          <a:p>
            <a:pPr marL="0" indent="0">
              <a:spcBef>
                <a:spcPts val="0"/>
              </a:spcBef>
              <a:buFont typeface="Arial" panose="020B0604020202020204" pitchFamily="34" charset="0"/>
              <a:buNone/>
            </a:pPr>
            <a:endParaRPr lang="en-US" sz="2400" dirty="0"/>
          </a:p>
          <a:p>
            <a:pPr>
              <a:spcBef>
                <a:spcPts val="0"/>
              </a:spcBef>
            </a:pPr>
            <a:r>
              <a:rPr lang="en-US" sz="2400" dirty="0"/>
              <a:t>Forecasting your company’s revenue next year, based on many performance metrics</a:t>
            </a:r>
          </a:p>
          <a:p>
            <a:pPr marL="0" indent="0">
              <a:spcBef>
                <a:spcPts val="0"/>
              </a:spcBef>
              <a:buFont typeface="Arial" panose="020B0604020202020204" pitchFamily="34" charset="0"/>
              <a:buNone/>
            </a:pPr>
            <a:endParaRPr lang="en-US" sz="2400" dirty="0"/>
          </a:p>
          <a:p>
            <a:pPr>
              <a:spcBef>
                <a:spcPts val="0"/>
              </a:spcBef>
            </a:pPr>
            <a:r>
              <a:rPr lang="en-US" sz="2400" dirty="0"/>
              <a:t>Segmenting clients based on their purchases so that you can design a different marketing strategy for each segment</a:t>
            </a:r>
          </a:p>
          <a:p>
            <a:pPr marL="0" indent="0">
              <a:spcBef>
                <a:spcPts val="0"/>
              </a:spcBef>
              <a:buFont typeface="Arial" panose="020B0604020202020204" pitchFamily="34" charset="0"/>
              <a:buNone/>
            </a:pPr>
            <a:endParaRPr lang="en-US" sz="2400" dirty="0"/>
          </a:p>
          <a:p>
            <a:pPr>
              <a:spcBef>
                <a:spcPts val="0"/>
              </a:spcBef>
            </a:pPr>
            <a:r>
              <a:rPr lang="en-US" sz="2400" dirty="0"/>
              <a:t>Recommending a product that a client may be interested in, based on past purchases</a:t>
            </a:r>
          </a:p>
        </p:txBody>
      </p:sp>
      <p:sp>
        <p:nvSpPr>
          <p:cNvPr id="4" name="Google Shape;130;p20">
            <a:extLst>
              <a:ext uri="{FF2B5EF4-FFF2-40B4-BE49-F238E27FC236}">
                <a16:creationId xmlns:a16="http://schemas.microsoft.com/office/drawing/2014/main" id="{78C5BD90-46B0-8579-CA23-ECFA27DF3B5C}"/>
              </a:ext>
            </a:extLst>
          </p:cNvPr>
          <p:cNvSpPr txBox="1">
            <a:spLocks noGrp="1"/>
          </p:cNvSpPr>
          <p:nvPr>
            <p:ph type="sldNum" idx="12"/>
          </p:nvPr>
        </p:nvSpPr>
        <p:spPr>
          <a:xfrm>
            <a:off x="11461472" y="626171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000"/>
              <a:buFont typeface="Lato"/>
              <a:buNone/>
            </a:pPr>
            <a:fld id="{00000000-1234-1234-1234-123412341234}" type="slidenum">
              <a:rPr lang="en"/>
              <a:t>20</a:t>
            </a:fld>
            <a:endParaRPr/>
          </a:p>
        </p:txBody>
      </p:sp>
    </p:spTree>
    <p:extLst>
      <p:ext uri="{BB962C8B-B14F-4D97-AF65-F5344CB8AC3E}">
        <p14:creationId xmlns:p14="http://schemas.microsoft.com/office/powerpoint/2010/main" val="2419706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5;p21">
            <a:extLst>
              <a:ext uri="{FF2B5EF4-FFF2-40B4-BE49-F238E27FC236}">
                <a16:creationId xmlns:a16="http://schemas.microsoft.com/office/drawing/2014/main" id="{F7930F74-1895-7384-030D-81DD0DF4C6FE}"/>
              </a:ext>
            </a:extLst>
          </p:cNvPr>
          <p:cNvSpPr txBox="1">
            <a:spLocks/>
          </p:cNvSpPr>
          <p:nvPr/>
        </p:nvSpPr>
        <p:spPr>
          <a:xfrm>
            <a:off x="160425" y="195024"/>
            <a:ext cx="11601774" cy="9288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dirty="0">
                <a:solidFill>
                  <a:schemeClr val="accent2"/>
                </a:solidFill>
              </a:rPr>
              <a:t> Questions to be kept in mind when designing an ML System?</a:t>
            </a:r>
          </a:p>
        </p:txBody>
      </p:sp>
      <p:sp>
        <p:nvSpPr>
          <p:cNvPr id="3" name="Google Shape;136;p21">
            <a:extLst>
              <a:ext uri="{FF2B5EF4-FFF2-40B4-BE49-F238E27FC236}">
                <a16:creationId xmlns:a16="http://schemas.microsoft.com/office/drawing/2014/main" id="{F2A49B9F-9381-1BC8-B769-7452552E5582}"/>
              </a:ext>
            </a:extLst>
          </p:cNvPr>
          <p:cNvSpPr txBox="1">
            <a:spLocks/>
          </p:cNvSpPr>
          <p:nvPr/>
        </p:nvSpPr>
        <p:spPr>
          <a:xfrm>
            <a:off x="218902" y="1122227"/>
            <a:ext cx="12222213" cy="507634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200" dirty="0"/>
              <a:t>What question(s) am I trying to answer? Do I think the </a:t>
            </a:r>
            <a:r>
              <a:rPr lang="en-US" sz="2200" dirty="0">
                <a:highlight>
                  <a:srgbClr val="FFFF00"/>
                </a:highlight>
              </a:rPr>
              <a:t>data collected </a:t>
            </a:r>
            <a:r>
              <a:rPr lang="en-US" sz="2200" dirty="0"/>
              <a:t>can answer that question?</a:t>
            </a:r>
          </a:p>
          <a:p>
            <a:pPr marL="0" indent="0">
              <a:spcBef>
                <a:spcPts val="0"/>
              </a:spcBef>
              <a:buFont typeface="Arial" panose="020B0604020202020204" pitchFamily="34" charset="0"/>
              <a:buNone/>
            </a:pPr>
            <a:endParaRPr lang="en-US" sz="2200" dirty="0"/>
          </a:p>
          <a:p>
            <a:pPr marL="0" indent="0">
              <a:spcBef>
                <a:spcPts val="0"/>
              </a:spcBef>
              <a:buFont typeface="Arial" panose="020B0604020202020204" pitchFamily="34" charset="0"/>
              <a:buNone/>
            </a:pPr>
            <a:r>
              <a:rPr lang="en-US" sz="2200" dirty="0"/>
              <a:t>What is the best way to phrase my question(s) as a machine learning problem?</a:t>
            </a:r>
          </a:p>
          <a:p>
            <a:pPr marL="0" indent="0">
              <a:spcBef>
                <a:spcPts val="0"/>
              </a:spcBef>
              <a:buFont typeface="Arial" panose="020B0604020202020204" pitchFamily="34" charset="0"/>
              <a:buNone/>
            </a:pPr>
            <a:endParaRPr lang="en-US" sz="2200" dirty="0"/>
          </a:p>
          <a:p>
            <a:pPr marL="0" indent="0">
              <a:spcBef>
                <a:spcPts val="0"/>
              </a:spcBef>
              <a:buFont typeface="Arial" panose="020B0604020202020204" pitchFamily="34" charset="0"/>
              <a:buNone/>
            </a:pPr>
            <a:r>
              <a:rPr lang="en-US" sz="2200" dirty="0"/>
              <a:t>Have I collected enough data to represent the problem I want to solve?</a:t>
            </a:r>
          </a:p>
          <a:p>
            <a:pPr marL="0" indent="0">
              <a:spcBef>
                <a:spcPts val="0"/>
              </a:spcBef>
              <a:buFont typeface="Arial" panose="020B0604020202020204" pitchFamily="34" charset="0"/>
              <a:buNone/>
            </a:pPr>
            <a:endParaRPr lang="en-US" sz="2200" dirty="0"/>
          </a:p>
          <a:p>
            <a:pPr marL="0" indent="0">
              <a:spcBef>
                <a:spcPts val="0"/>
              </a:spcBef>
              <a:buFont typeface="Arial" panose="020B0604020202020204" pitchFamily="34" charset="0"/>
              <a:buNone/>
            </a:pPr>
            <a:r>
              <a:rPr lang="en-US" sz="2200" dirty="0"/>
              <a:t>What </a:t>
            </a:r>
            <a:r>
              <a:rPr lang="en-US" sz="2200" dirty="0">
                <a:highlight>
                  <a:srgbClr val="FFFF00"/>
                </a:highlight>
              </a:rPr>
              <a:t>features of the data did I extract</a:t>
            </a:r>
            <a:r>
              <a:rPr lang="en-US" sz="2200" dirty="0"/>
              <a:t>, and will these enable the right predictions?</a:t>
            </a:r>
          </a:p>
          <a:p>
            <a:pPr marL="0" indent="0">
              <a:spcBef>
                <a:spcPts val="0"/>
              </a:spcBef>
              <a:buFont typeface="Arial" panose="020B0604020202020204" pitchFamily="34" charset="0"/>
              <a:buNone/>
            </a:pPr>
            <a:endParaRPr lang="en-US" sz="2200" dirty="0"/>
          </a:p>
          <a:p>
            <a:pPr marL="0" indent="0">
              <a:spcBef>
                <a:spcPts val="0"/>
              </a:spcBef>
              <a:buFont typeface="Arial" panose="020B0604020202020204" pitchFamily="34" charset="0"/>
              <a:buNone/>
            </a:pPr>
            <a:r>
              <a:rPr lang="en-US" sz="2200" dirty="0"/>
              <a:t>How will I </a:t>
            </a:r>
            <a:r>
              <a:rPr lang="en-US" sz="2200" dirty="0">
                <a:highlight>
                  <a:srgbClr val="FFFF00"/>
                </a:highlight>
              </a:rPr>
              <a:t>measure success </a:t>
            </a:r>
            <a:r>
              <a:rPr lang="en-US" sz="2200" dirty="0"/>
              <a:t>in my application?</a:t>
            </a:r>
          </a:p>
          <a:p>
            <a:pPr marL="0" indent="0">
              <a:spcBef>
                <a:spcPts val="0"/>
              </a:spcBef>
              <a:buFont typeface="Arial" panose="020B0604020202020204" pitchFamily="34" charset="0"/>
              <a:buNone/>
            </a:pPr>
            <a:endParaRPr lang="en-US" sz="2200" dirty="0"/>
          </a:p>
          <a:p>
            <a:pPr marL="0" indent="0">
              <a:spcBef>
                <a:spcPts val="0"/>
              </a:spcBef>
              <a:buFont typeface="Arial" panose="020B0604020202020204" pitchFamily="34" charset="0"/>
              <a:buNone/>
            </a:pPr>
            <a:r>
              <a:rPr lang="en-US" sz="2200" dirty="0"/>
              <a:t>How will the machine learning solution interact with other parts of my research or business product?</a:t>
            </a:r>
          </a:p>
          <a:p>
            <a:pPr marL="0" indent="0">
              <a:spcBef>
                <a:spcPts val="0"/>
              </a:spcBef>
              <a:buFont typeface="Arial" panose="020B0604020202020204" pitchFamily="34" charset="0"/>
              <a:buNone/>
            </a:pPr>
            <a:endParaRPr lang="en-US" sz="2200" dirty="0"/>
          </a:p>
        </p:txBody>
      </p:sp>
      <p:sp>
        <p:nvSpPr>
          <p:cNvPr id="4" name="Google Shape;137;p21">
            <a:extLst>
              <a:ext uri="{FF2B5EF4-FFF2-40B4-BE49-F238E27FC236}">
                <a16:creationId xmlns:a16="http://schemas.microsoft.com/office/drawing/2014/main" id="{8899B63A-245F-98A7-F9F5-C5683FAC34A2}"/>
              </a:ext>
            </a:extLst>
          </p:cNvPr>
          <p:cNvSpPr txBox="1">
            <a:spLocks noGrp="1"/>
          </p:cNvSpPr>
          <p:nvPr>
            <p:ph type="sldNum" idx="12"/>
          </p:nvPr>
        </p:nvSpPr>
        <p:spPr>
          <a:xfrm>
            <a:off x="11487849" y="632325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000"/>
              <a:buFont typeface="Lato"/>
              <a:buNone/>
            </a:pPr>
            <a:fld id="{00000000-1234-1234-1234-123412341234}" type="slidenum">
              <a:rPr lang="en"/>
              <a:t>21</a:t>
            </a:fld>
            <a:endParaRPr/>
          </a:p>
        </p:txBody>
      </p:sp>
    </p:spTree>
    <p:extLst>
      <p:ext uri="{BB962C8B-B14F-4D97-AF65-F5344CB8AC3E}">
        <p14:creationId xmlns:p14="http://schemas.microsoft.com/office/powerpoint/2010/main" val="1571259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2;p22">
            <a:extLst>
              <a:ext uri="{FF2B5EF4-FFF2-40B4-BE49-F238E27FC236}">
                <a16:creationId xmlns:a16="http://schemas.microsoft.com/office/drawing/2014/main" id="{AD18968A-FF0D-D04E-D44E-5036CFA8FD5B}"/>
              </a:ext>
            </a:extLst>
          </p:cNvPr>
          <p:cNvSpPr txBox="1">
            <a:spLocks noGrp="1"/>
          </p:cNvSpPr>
          <p:nvPr>
            <p:ph type="sldNum" idx="12"/>
          </p:nvPr>
        </p:nvSpPr>
        <p:spPr>
          <a:xfrm>
            <a:off x="11461472" y="6235334"/>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000"/>
              <a:buFont typeface="Lato"/>
              <a:buNone/>
            </a:pPr>
            <a:fld id="{00000000-1234-1234-1234-123412341234}" type="slidenum">
              <a:rPr lang="en"/>
              <a:t>22</a:t>
            </a:fld>
            <a:endParaRPr/>
          </a:p>
        </p:txBody>
      </p:sp>
      <p:pic>
        <p:nvPicPr>
          <p:cNvPr id="3" name="Google Shape;143;p22">
            <a:extLst>
              <a:ext uri="{FF2B5EF4-FFF2-40B4-BE49-F238E27FC236}">
                <a16:creationId xmlns:a16="http://schemas.microsoft.com/office/drawing/2014/main" id="{73BE76E3-98E2-8799-BD63-2D5AC1C661D6}"/>
              </a:ext>
            </a:extLst>
          </p:cNvPr>
          <p:cNvPicPr preferRelativeResize="0"/>
          <p:nvPr/>
        </p:nvPicPr>
        <p:blipFill>
          <a:blip r:embed="rId2">
            <a:alphaModFix/>
          </a:blip>
          <a:stretch>
            <a:fillRect/>
          </a:stretch>
        </p:blipFill>
        <p:spPr>
          <a:xfrm>
            <a:off x="152400" y="1106500"/>
            <a:ext cx="11409485" cy="4687631"/>
          </a:xfrm>
          <a:prstGeom prst="rect">
            <a:avLst/>
          </a:prstGeom>
          <a:noFill/>
          <a:ln>
            <a:noFill/>
          </a:ln>
        </p:spPr>
      </p:pic>
      <p:sp>
        <p:nvSpPr>
          <p:cNvPr id="4" name="Google Shape;144;p22">
            <a:extLst>
              <a:ext uri="{FF2B5EF4-FFF2-40B4-BE49-F238E27FC236}">
                <a16:creationId xmlns:a16="http://schemas.microsoft.com/office/drawing/2014/main" id="{E618BA90-A3B0-7558-92CF-3F03882CEBE3}"/>
              </a:ext>
            </a:extLst>
          </p:cNvPr>
          <p:cNvSpPr txBox="1">
            <a:spLocks/>
          </p:cNvSpPr>
          <p:nvPr/>
        </p:nvSpPr>
        <p:spPr>
          <a:xfrm>
            <a:off x="160424" y="0"/>
            <a:ext cx="11409485" cy="9288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dirty="0">
                <a:solidFill>
                  <a:schemeClr val="accent2"/>
                </a:solidFill>
              </a:rPr>
              <a:t> Different Roles in an Organization’s ML Model Development Process</a:t>
            </a:r>
          </a:p>
        </p:txBody>
      </p:sp>
    </p:spTree>
    <p:extLst>
      <p:ext uri="{BB962C8B-B14F-4D97-AF65-F5344CB8AC3E}">
        <p14:creationId xmlns:p14="http://schemas.microsoft.com/office/powerpoint/2010/main" val="1513102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598D34-1D83-1026-1C71-7871F6C19730}"/>
              </a:ext>
            </a:extLst>
          </p:cNvPr>
          <p:cNvSpPr txBox="1"/>
          <p:nvPr/>
        </p:nvSpPr>
        <p:spPr>
          <a:xfrm>
            <a:off x="633016" y="475789"/>
            <a:ext cx="7596584" cy="707886"/>
          </a:xfrm>
          <a:prstGeom prst="rect">
            <a:avLst/>
          </a:prstGeom>
          <a:noFill/>
        </p:spPr>
        <p:txBody>
          <a:bodyPr wrap="square" lIns="91440" tIns="45720" rIns="91440" bIns="45720" rtlCol="0" anchor="t">
            <a:spAutoFit/>
          </a:bodyPr>
          <a:lstStyle/>
          <a:p>
            <a:r>
              <a:rPr lang="en-US" sz="4000" b="1" dirty="0">
                <a:solidFill>
                  <a:srgbClr val="FF0000"/>
                </a:solidFill>
                <a:latin typeface="Montserrat"/>
              </a:rPr>
              <a:t>Machine Learning Process </a:t>
            </a:r>
            <a:endParaRPr lang="en-US" sz="3200" dirty="0">
              <a:solidFill>
                <a:srgbClr val="FF0000"/>
              </a:solidFill>
            </a:endParaRPr>
          </a:p>
        </p:txBody>
      </p:sp>
      <p:pic>
        <p:nvPicPr>
          <p:cNvPr id="3" name="Picture 2">
            <a:extLst>
              <a:ext uri="{FF2B5EF4-FFF2-40B4-BE49-F238E27FC236}">
                <a16:creationId xmlns:a16="http://schemas.microsoft.com/office/drawing/2014/main" id="{0FD5687A-BE39-3D44-551A-2157DACAD638}"/>
              </a:ext>
            </a:extLst>
          </p:cNvPr>
          <p:cNvPicPr>
            <a:picLocks noChangeAspect="1"/>
          </p:cNvPicPr>
          <p:nvPr/>
        </p:nvPicPr>
        <p:blipFill>
          <a:blip r:embed="rId2"/>
          <a:stretch>
            <a:fillRect/>
          </a:stretch>
        </p:blipFill>
        <p:spPr>
          <a:xfrm>
            <a:off x="2013439" y="1183675"/>
            <a:ext cx="8678008" cy="5325826"/>
          </a:xfrm>
          <a:prstGeom prst="rect">
            <a:avLst/>
          </a:prstGeom>
        </p:spPr>
      </p:pic>
    </p:spTree>
    <p:extLst>
      <p:ext uri="{BB962C8B-B14F-4D97-AF65-F5344CB8AC3E}">
        <p14:creationId xmlns:p14="http://schemas.microsoft.com/office/powerpoint/2010/main" val="108811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C93BA4-1DEC-66DB-9CAD-BDF5BFBAF86F}"/>
              </a:ext>
            </a:extLst>
          </p:cNvPr>
          <p:cNvSpPr txBox="1"/>
          <p:nvPr/>
        </p:nvSpPr>
        <p:spPr>
          <a:xfrm>
            <a:off x="1492895" y="1270394"/>
            <a:ext cx="5651291" cy="923330"/>
          </a:xfrm>
          <a:prstGeom prst="rect">
            <a:avLst/>
          </a:prstGeom>
          <a:noFill/>
        </p:spPr>
        <p:txBody>
          <a:bodyPr wrap="none" lIns="91440" tIns="45720" rIns="91440" bIns="45720" rtlCol="0" anchor="t">
            <a:spAutoFit/>
          </a:bodyPr>
          <a:lstStyle/>
          <a:p>
            <a:r>
              <a:rPr lang="en-US" sz="3600" b="1" dirty="0">
                <a:solidFill>
                  <a:srgbClr val="FF0000"/>
                </a:solidFill>
                <a:ea typeface="+mn-lt"/>
                <a:cs typeface="+mn-lt"/>
              </a:rPr>
              <a:t>Machine Learning Key Terms</a:t>
            </a:r>
            <a:br>
              <a:rPr lang="en-US" dirty="0">
                <a:solidFill>
                  <a:srgbClr val="FF0000"/>
                </a:solidFill>
              </a:rPr>
            </a:br>
            <a:endParaRPr lang="en-US" dirty="0">
              <a:solidFill>
                <a:srgbClr val="FF0000"/>
              </a:solidFill>
            </a:endParaRPr>
          </a:p>
        </p:txBody>
      </p:sp>
      <p:sp>
        <p:nvSpPr>
          <p:cNvPr id="3" name="TextBox 2">
            <a:extLst>
              <a:ext uri="{FF2B5EF4-FFF2-40B4-BE49-F238E27FC236}">
                <a16:creationId xmlns:a16="http://schemas.microsoft.com/office/drawing/2014/main" id="{54124DBA-5C59-B835-E36D-AEDDB02405A3}"/>
              </a:ext>
            </a:extLst>
          </p:cNvPr>
          <p:cNvSpPr txBox="1"/>
          <p:nvPr/>
        </p:nvSpPr>
        <p:spPr>
          <a:xfrm>
            <a:off x="853091" y="2624547"/>
            <a:ext cx="9795185" cy="23485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000" b="1" dirty="0">
                <a:latin typeface="Montserrat"/>
                <a:ea typeface="+mn-lt"/>
                <a:cs typeface="+mn-lt"/>
              </a:rPr>
              <a:t>Algorithm: </a:t>
            </a:r>
            <a:r>
              <a:rPr lang="en-US" sz="2000" dirty="0"/>
              <a:t>(Logic) A Machine Learning algorithm is a set of rules and statistical techniques </a:t>
            </a:r>
            <a:endParaRPr lang="en-US" sz="2000" b="1" dirty="0">
              <a:highlight>
                <a:srgbClr val="FFFF00"/>
              </a:highlight>
              <a:latin typeface="Montserrat"/>
              <a:ea typeface="+mn-lt"/>
              <a:cs typeface="+mn-lt"/>
            </a:endParaRPr>
          </a:p>
          <a:p>
            <a:pPr algn="just">
              <a:lnSpc>
                <a:spcPct val="150000"/>
              </a:lnSpc>
            </a:pPr>
            <a:r>
              <a:rPr lang="en-US" sz="2000" b="1" dirty="0">
                <a:latin typeface="Montserrat"/>
                <a:ea typeface="+mn-lt"/>
                <a:cs typeface="+mn-lt"/>
                <a:sym typeface="Wingdings" panose="05000000000000000000" pitchFamily="2" charset="2"/>
              </a:rPr>
              <a:t>Model: </a:t>
            </a:r>
            <a:r>
              <a:rPr lang="en-US" sz="2000" dirty="0"/>
              <a:t> (Main component of Machine Learning) Algorithm maps how the decision is taken</a:t>
            </a:r>
            <a:endParaRPr lang="en-US" sz="2000" b="1" dirty="0">
              <a:highlight>
                <a:srgbClr val="FFFF00"/>
              </a:highlight>
              <a:latin typeface="Montserrat"/>
              <a:ea typeface="+mn-lt"/>
              <a:cs typeface="+mn-lt"/>
              <a:sym typeface="Wingdings" panose="05000000000000000000" pitchFamily="2" charset="2"/>
            </a:endParaRPr>
          </a:p>
          <a:p>
            <a:pPr marL="285750" indent="-285750" algn="just">
              <a:lnSpc>
                <a:spcPct val="150000"/>
              </a:lnSpc>
              <a:buFont typeface="Arial"/>
              <a:buChar char="•"/>
            </a:pPr>
            <a:endParaRPr lang="en-US" sz="2000" b="1" dirty="0">
              <a:latin typeface="Montserrat"/>
              <a:cs typeface="Arial"/>
            </a:endParaRPr>
          </a:p>
        </p:txBody>
      </p:sp>
    </p:spTree>
    <p:extLst>
      <p:ext uri="{BB962C8B-B14F-4D97-AF65-F5344CB8AC3E}">
        <p14:creationId xmlns:p14="http://schemas.microsoft.com/office/powerpoint/2010/main" val="3085551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871700-710A-AA7D-CD69-2748901D6E28}"/>
              </a:ext>
            </a:extLst>
          </p:cNvPr>
          <p:cNvSpPr txBox="1"/>
          <p:nvPr/>
        </p:nvSpPr>
        <p:spPr>
          <a:xfrm>
            <a:off x="1413764" y="1244017"/>
            <a:ext cx="5651291" cy="923330"/>
          </a:xfrm>
          <a:prstGeom prst="rect">
            <a:avLst/>
          </a:prstGeom>
          <a:noFill/>
        </p:spPr>
        <p:txBody>
          <a:bodyPr wrap="none" lIns="91440" tIns="45720" rIns="91440" bIns="45720" rtlCol="0" anchor="t">
            <a:spAutoFit/>
          </a:bodyPr>
          <a:lstStyle/>
          <a:p>
            <a:r>
              <a:rPr lang="en-US" sz="3600" b="1" dirty="0">
                <a:solidFill>
                  <a:srgbClr val="FF0000"/>
                </a:solidFill>
                <a:ea typeface="+mn-lt"/>
                <a:cs typeface="+mn-lt"/>
              </a:rPr>
              <a:t>Machine Learning Key Terms</a:t>
            </a:r>
            <a:br>
              <a:rPr lang="en-US" dirty="0">
                <a:solidFill>
                  <a:srgbClr val="FF0000"/>
                </a:solidFill>
              </a:rPr>
            </a:br>
            <a:endParaRPr lang="en-US" dirty="0">
              <a:solidFill>
                <a:srgbClr val="FF0000"/>
              </a:solidFill>
            </a:endParaRPr>
          </a:p>
        </p:txBody>
      </p:sp>
      <p:sp>
        <p:nvSpPr>
          <p:cNvPr id="3" name="TextBox 2">
            <a:extLst>
              <a:ext uri="{FF2B5EF4-FFF2-40B4-BE49-F238E27FC236}">
                <a16:creationId xmlns:a16="http://schemas.microsoft.com/office/drawing/2014/main" id="{5599D8F1-BDBF-3ABB-7D9A-D2A618A68EC5}"/>
              </a:ext>
            </a:extLst>
          </p:cNvPr>
          <p:cNvSpPr txBox="1"/>
          <p:nvPr/>
        </p:nvSpPr>
        <p:spPr>
          <a:xfrm>
            <a:off x="691581" y="1882449"/>
            <a:ext cx="10866105" cy="29521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Arial"/>
              <a:buChar char="•"/>
            </a:pPr>
            <a:r>
              <a:rPr lang="en-US" b="1" dirty="0">
                <a:latin typeface="Montserrat"/>
                <a:ea typeface="+mn-lt"/>
                <a:cs typeface="+mn-lt"/>
              </a:rPr>
              <a:t>Predictor Variable</a:t>
            </a:r>
            <a:r>
              <a:rPr lang="en-US" dirty="0"/>
              <a:t>: It is a feature(s)/ input of the data that can be used to predict the output. </a:t>
            </a:r>
          </a:p>
          <a:p>
            <a:pPr marL="285750" indent="-285750" algn="just">
              <a:lnSpc>
                <a:spcPct val="150000"/>
              </a:lnSpc>
              <a:buFont typeface="Arial"/>
              <a:buChar char="•"/>
            </a:pPr>
            <a:r>
              <a:rPr lang="en-US" b="1" dirty="0"/>
              <a:t>Response Variable</a:t>
            </a:r>
            <a:r>
              <a:rPr lang="en-US" dirty="0"/>
              <a:t>: It is the feature or the output variable that needs to be predicted by using the predictor variable(s).  </a:t>
            </a:r>
          </a:p>
          <a:p>
            <a:pPr marL="285750" indent="-285750" algn="just">
              <a:lnSpc>
                <a:spcPct val="150000"/>
              </a:lnSpc>
              <a:buFont typeface="Arial"/>
              <a:buChar char="•"/>
            </a:pPr>
            <a:r>
              <a:rPr lang="en-US" b="1" dirty="0"/>
              <a:t>Training Data: </a:t>
            </a:r>
            <a:r>
              <a:rPr lang="en-US" dirty="0"/>
              <a:t>The machine learning model is built using the training data (Learning). </a:t>
            </a:r>
          </a:p>
          <a:p>
            <a:pPr marL="285750" indent="-285750" algn="just">
              <a:lnSpc>
                <a:spcPct val="150000"/>
              </a:lnSpc>
              <a:buFont typeface="Arial"/>
              <a:buChar char="•"/>
            </a:pPr>
            <a:r>
              <a:rPr lang="en-US" b="1" dirty="0"/>
              <a:t>Testing Data: </a:t>
            </a:r>
            <a:r>
              <a:rPr lang="en-US" dirty="0"/>
              <a:t>After the model is trained, it must be tested to evaluate how accurately it can predict an outcome. </a:t>
            </a:r>
            <a:endParaRPr lang="en-US" b="1" dirty="0">
              <a:latin typeface="Montserrat"/>
              <a:cs typeface="Arial"/>
            </a:endParaRPr>
          </a:p>
        </p:txBody>
      </p:sp>
    </p:spTree>
    <p:extLst>
      <p:ext uri="{BB962C8B-B14F-4D97-AF65-F5344CB8AC3E}">
        <p14:creationId xmlns:p14="http://schemas.microsoft.com/office/powerpoint/2010/main" val="3696027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603258-4C9F-008B-D7EF-BEB0E7EB991B}"/>
              </a:ext>
            </a:extLst>
          </p:cNvPr>
          <p:cNvSpPr txBox="1"/>
          <p:nvPr/>
        </p:nvSpPr>
        <p:spPr>
          <a:xfrm>
            <a:off x="1413764" y="1244017"/>
            <a:ext cx="7641836" cy="923330"/>
          </a:xfrm>
          <a:prstGeom prst="rect">
            <a:avLst/>
          </a:prstGeom>
          <a:noFill/>
        </p:spPr>
        <p:txBody>
          <a:bodyPr wrap="none" lIns="91440" tIns="45720" rIns="91440" bIns="45720" rtlCol="0" anchor="t">
            <a:spAutoFit/>
          </a:bodyPr>
          <a:lstStyle/>
          <a:p>
            <a:r>
              <a:rPr lang="en-US" sz="3600" b="1" dirty="0">
                <a:ea typeface="+mn-lt"/>
                <a:cs typeface="+mn-lt"/>
              </a:rPr>
              <a:t>Machine Learning Key Terms</a:t>
            </a:r>
            <a:br>
              <a:rPr lang="en-US" dirty="0"/>
            </a:br>
            <a:endParaRPr lang="en-US" dirty="0"/>
          </a:p>
        </p:txBody>
      </p:sp>
      <p:sp>
        <p:nvSpPr>
          <p:cNvPr id="3" name="TextBox 2">
            <a:extLst>
              <a:ext uri="{FF2B5EF4-FFF2-40B4-BE49-F238E27FC236}">
                <a16:creationId xmlns:a16="http://schemas.microsoft.com/office/drawing/2014/main" id="{C8C62F19-EBA7-5903-A39E-1A9F7B2102E8}"/>
              </a:ext>
            </a:extLst>
          </p:cNvPr>
          <p:cNvSpPr txBox="1"/>
          <p:nvPr/>
        </p:nvSpPr>
        <p:spPr>
          <a:xfrm>
            <a:off x="1169377" y="1852973"/>
            <a:ext cx="6252915" cy="14252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000" b="1" dirty="0">
                <a:highlight>
                  <a:srgbClr val="FFFF00"/>
                </a:highlight>
                <a:latin typeface="Montserrat"/>
                <a:ea typeface="+mn-lt"/>
                <a:cs typeface="+mn-lt"/>
              </a:rPr>
              <a:t>Hours-</a:t>
            </a:r>
            <a:r>
              <a:rPr lang="en-US" sz="2000" b="1" dirty="0">
                <a:latin typeface="Montserrat"/>
                <a:ea typeface="+mn-lt"/>
                <a:cs typeface="+mn-lt"/>
              </a:rPr>
              <a:t> Independent Variable </a:t>
            </a:r>
            <a:r>
              <a:rPr lang="en-US" sz="2000" b="1" dirty="0">
                <a:latin typeface="Montserrat"/>
                <a:ea typeface="+mn-lt"/>
                <a:cs typeface="+mn-lt"/>
                <a:sym typeface="Wingdings" panose="05000000000000000000" pitchFamily="2" charset="2"/>
              </a:rPr>
              <a:t> X Predictor</a:t>
            </a:r>
          </a:p>
          <a:p>
            <a:pPr algn="just">
              <a:lnSpc>
                <a:spcPct val="150000"/>
              </a:lnSpc>
            </a:pPr>
            <a:r>
              <a:rPr lang="en-US" sz="2000" b="1" dirty="0">
                <a:highlight>
                  <a:srgbClr val="FFFF00"/>
                </a:highlight>
                <a:latin typeface="Montserrat"/>
                <a:ea typeface="+mn-lt"/>
                <a:cs typeface="+mn-lt"/>
                <a:sym typeface="Wingdings" panose="05000000000000000000" pitchFamily="2" charset="2"/>
              </a:rPr>
              <a:t>Scores</a:t>
            </a:r>
            <a:r>
              <a:rPr lang="en-US" sz="2000" b="1" dirty="0">
                <a:latin typeface="Montserrat"/>
                <a:ea typeface="+mn-lt"/>
                <a:cs typeface="+mn-lt"/>
                <a:sym typeface="Wingdings" panose="05000000000000000000" pitchFamily="2" charset="2"/>
              </a:rPr>
              <a:t> – Dependent Variable Y Response</a:t>
            </a:r>
            <a:endParaRPr lang="en-US" sz="2000" b="1" dirty="0">
              <a:latin typeface="Montserrat"/>
              <a:ea typeface="+mn-lt"/>
              <a:cs typeface="+mn-lt"/>
            </a:endParaRPr>
          </a:p>
          <a:p>
            <a:pPr marL="285750" indent="-285750" algn="just">
              <a:lnSpc>
                <a:spcPct val="150000"/>
              </a:lnSpc>
              <a:buFont typeface="Arial"/>
              <a:buChar char="•"/>
            </a:pPr>
            <a:endParaRPr lang="en-US" sz="2000" b="1" dirty="0">
              <a:latin typeface="Montserrat"/>
              <a:cs typeface="Arial"/>
            </a:endParaRPr>
          </a:p>
        </p:txBody>
      </p:sp>
      <p:pic>
        <p:nvPicPr>
          <p:cNvPr id="4" name="Picture 3">
            <a:extLst>
              <a:ext uri="{FF2B5EF4-FFF2-40B4-BE49-F238E27FC236}">
                <a16:creationId xmlns:a16="http://schemas.microsoft.com/office/drawing/2014/main" id="{9167F60D-3B4F-F501-D45D-BA01A0DBD292}"/>
              </a:ext>
            </a:extLst>
          </p:cNvPr>
          <p:cNvPicPr>
            <a:picLocks noChangeAspect="1"/>
          </p:cNvPicPr>
          <p:nvPr/>
        </p:nvPicPr>
        <p:blipFill>
          <a:blip r:embed="rId2"/>
          <a:stretch>
            <a:fillRect/>
          </a:stretch>
        </p:blipFill>
        <p:spPr>
          <a:xfrm>
            <a:off x="9054648" y="1400432"/>
            <a:ext cx="1967975" cy="4104657"/>
          </a:xfrm>
          <a:prstGeom prst="rect">
            <a:avLst/>
          </a:prstGeom>
        </p:spPr>
      </p:pic>
    </p:spTree>
    <p:extLst>
      <p:ext uri="{BB962C8B-B14F-4D97-AF65-F5344CB8AC3E}">
        <p14:creationId xmlns:p14="http://schemas.microsoft.com/office/powerpoint/2010/main" val="439320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410E12-ECB0-0E93-6418-8A5042B2FA90}"/>
              </a:ext>
            </a:extLst>
          </p:cNvPr>
          <p:cNvSpPr txBox="1"/>
          <p:nvPr/>
        </p:nvSpPr>
        <p:spPr>
          <a:xfrm>
            <a:off x="1413764" y="1244017"/>
            <a:ext cx="7641836" cy="923330"/>
          </a:xfrm>
          <a:prstGeom prst="rect">
            <a:avLst/>
          </a:prstGeom>
          <a:noFill/>
        </p:spPr>
        <p:txBody>
          <a:bodyPr wrap="none" lIns="91440" tIns="45720" rIns="91440" bIns="45720" rtlCol="0" anchor="t">
            <a:spAutoFit/>
          </a:bodyPr>
          <a:lstStyle/>
          <a:p>
            <a:r>
              <a:rPr lang="en-US" sz="3600" b="1" dirty="0">
                <a:ea typeface="+mn-lt"/>
                <a:cs typeface="+mn-lt"/>
              </a:rPr>
              <a:t>Machine Learning Key Terms</a:t>
            </a:r>
            <a:br>
              <a:rPr lang="en-US" dirty="0"/>
            </a:br>
            <a:endParaRPr lang="en-US" dirty="0"/>
          </a:p>
        </p:txBody>
      </p:sp>
      <p:sp>
        <p:nvSpPr>
          <p:cNvPr id="3" name="TextBox 2">
            <a:extLst>
              <a:ext uri="{FF2B5EF4-FFF2-40B4-BE49-F238E27FC236}">
                <a16:creationId xmlns:a16="http://schemas.microsoft.com/office/drawing/2014/main" id="{912A22D4-CB2E-D3D3-79A7-FA82F23F5ECB}"/>
              </a:ext>
            </a:extLst>
          </p:cNvPr>
          <p:cNvSpPr txBox="1"/>
          <p:nvPr/>
        </p:nvSpPr>
        <p:spPr>
          <a:xfrm>
            <a:off x="1169377" y="1852973"/>
            <a:ext cx="6252915" cy="23485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000" b="1" dirty="0">
                <a:highlight>
                  <a:srgbClr val="FFFF00"/>
                </a:highlight>
                <a:latin typeface="Montserrat"/>
                <a:ea typeface="+mn-lt"/>
                <a:cs typeface="+mn-lt"/>
              </a:rPr>
              <a:t>Country, Age, Salary</a:t>
            </a:r>
          </a:p>
          <a:p>
            <a:pPr algn="just">
              <a:lnSpc>
                <a:spcPct val="150000"/>
              </a:lnSpc>
            </a:pPr>
            <a:r>
              <a:rPr lang="en-US" sz="2000" b="1" dirty="0">
                <a:latin typeface="Montserrat"/>
                <a:ea typeface="+mn-lt"/>
                <a:cs typeface="+mn-lt"/>
              </a:rPr>
              <a:t> Independent Variable </a:t>
            </a:r>
            <a:r>
              <a:rPr lang="en-US" sz="2000" b="1" dirty="0">
                <a:latin typeface="Montserrat"/>
                <a:ea typeface="+mn-lt"/>
                <a:cs typeface="+mn-lt"/>
                <a:sym typeface="Wingdings" panose="05000000000000000000" pitchFamily="2" charset="2"/>
              </a:rPr>
              <a:t> X Predictor</a:t>
            </a:r>
          </a:p>
          <a:p>
            <a:pPr algn="just">
              <a:lnSpc>
                <a:spcPct val="150000"/>
              </a:lnSpc>
            </a:pPr>
            <a:r>
              <a:rPr lang="en-US" sz="2000" b="1" dirty="0">
                <a:highlight>
                  <a:srgbClr val="FFFF00"/>
                </a:highlight>
                <a:latin typeface="Montserrat"/>
                <a:ea typeface="+mn-lt"/>
                <a:cs typeface="+mn-lt"/>
                <a:sym typeface="Wingdings" panose="05000000000000000000" pitchFamily="2" charset="2"/>
              </a:rPr>
              <a:t>Purchased</a:t>
            </a:r>
          </a:p>
          <a:p>
            <a:pPr algn="just">
              <a:lnSpc>
                <a:spcPct val="150000"/>
              </a:lnSpc>
            </a:pPr>
            <a:r>
              <a:rPr lang="en-US" sz="2000" b="1" dirty="0">
                <a:latin typeface="Montserrat"/>
                <a:ea typeface="+mn-lt"/>
                <a:cs typeface="+mn-lt"/>
                <a:sym typeface="Wingdings" panose="05000000000000000000" pitchFamily="2" charset="2"/>
              </a:rPr>
              <a:t>Dependent Variable Y Response</a:t>
            </a:r>
            <a:endParaRPr lang="en-US" sz="2000" b="1" dirty="0">
              <a:latin typeface="Montserrat"/>
              <a:ea typeface="+mn-lt"/>
              <a:cs typeface="+mn-lt"/>
            </a:endParaRPr>
          </a:p>
          <a:p>
            <a:pPr marL="285750" indent="-285750" algn="just">
              <a:lnSpc>
                <a:spcPct val="150000"/>
              </a:lnSpc>
              <a:buFont typeface="Arial"/>
              <a:buChar char="•"/>
            </a:pPr>
            <a:endParaRPr lang="en-US" sz="2000" b="1" dirty="0">
              <a:latin typeface="Montserrat"/>
              <a:cs typeface="Arial"/>
            </a:endParaRPr>
          </a:p>
        </p:txBody>
      </p:sp>
      <p:pic>
        <p:nvPicPr>
          <p:cNvPr id="4" name="Picture 3">
            <a:extLst>
              <a:ext uri="{FF2B5EF4-FFF2-40B4-BE49-F238E27FC236}">
                <a16:creationId xmlns:a16="http://schemas.microsoft.com/office/drawing/2014/main" id="{D45B88B8-66C2-6652-F055-610E3519020D}"/>
              </a:ext>
            </a:extLst>
          </p:cNvPr>
          <p:cNvPicPr>
            <a:picLocks noChangeAspect="1"/>
          </p:cNvPicPr>
          <p:nvPr/>
        </p:nvPicPr>
        <p:blipFill>
          <a:blip r:embed="rId2"/>
          <a:stretch>
            <a:fillRect/>
          </a:stretch>
        </p:blipFill>
        <p:spPr>
          <a:xfrm>
            <a:off x="6668026" y="2001795"/>
            <a:ext cx="4050666" cy="3756723"/>
          </a:xfrm>
          <a:prstGeom prst="rect">
            <a:avLst/>
          </a:prstGeom>
        </p:spPr>
      </p:pic>
    </p:spTree>
    <p:extLst>
      <p:ext uri="{BB962C8B-B14F-4D97-AF65-F5344CB8AC3E}">
        <p14:creationId xmlns:p14="http://schemas.microsoft.com/office/powerpoint/2010/main" val="1097506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05FE03-3EA9-E3B1-E347-9F0D5A47225A}"/>
              </a:ext>
            </a:extLst>
          </p:cNvPr>
          <p:cNvSpPr txBox="1"/>
          <p:nvPr/>
        </p:nvSpPr>
        <p:spPr>
          <a:xfrm>
            <a:off x="1413764" y="1244017"/>
            <a:ext cx="7641836" cy="923330"/>
          </a:xfrm>
          <a:prstGeom prst="rect">
            <a:avLst/>
          </a:prstGeom>
          <a:noFill/>
        </p:spPr>
        <p:txBody>
          <a:bodyPr wrap="none" lIns="91440" tIns="45720" rIns="91440" bIns="45720" rtlCol="0" anchor="t">
            <a:spAutoFit/>
          </a:bodyPr>
          <a:lstStyle/>
          <a:p>
            <a:r>
              <a:rPr lang="en-US" sz="3600" b="1" dirty="0">
                <a:ea typeface="+mn-lt"/>
                <a:cs typeface="+mn-lt"/>
              </a:rPr>
              <a:t>Machine Learning Key Terms</a:t>
            </a:r>
            <a:br>
              <a:rPr lang="en-US" dirty="0"/>
            </a:br>
            <a:endParaRPr lang="en-US" dirty="0"/>
          </a:p>
        </p:txBody>
      </p:sp>
      <p:sp>
        <p:nvSpPr>
          <p:cNvPr id="3" name="TextBox 2">
            <a:extLst>
              <a:ext uri="{FF2B5EF4-FFF2-40B4-BE49-F238E27FC236}">
                <a16:creationId xmlns:a16="http://schemas.microsoft.com/office/drawing/2014/main" id="{356AAE00-F267-7195-CF29-8F0C7E277289}"/>
              </a:ext>
            </a:extLst>
          </p:cNvPr>
          <p:cNvSpPr txBox="1"/>
          <p:nvPr/>
        </p:nvSpPr>
        <p:spPr>
          <a:xfrm>
            <a:off x="773960" y="2167347"/>
            <a:ext cx="9795185" cy="23485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000" b="1" dirty="0">
                <a:latin typeface="Montserrat"/>
                <a:ea typeface="+mn-lt"/>
                <a:cs typeface="+mn-lt"/>
              </a:rPr>
              <a:t>Algorithm: </a:t>
            </a:r>
            <a:r>
              <a:rPr lang="en-US" sz="2000" dirty="0"/>
              <a:t>(Logic) A Machine Learning algorithm is a set of rules and statistical techniques </a:t>
            </a:r>
            <a:endParaRPr lang="en-US" sz="2000" b="1" dirty="0">
              <a:highlight>
                <a:srgbClr val="FFFF00"/>
              </a:highlight>
              <a:latin typeface="Montserrat"/>
              <a:ea typeface="+mn-lt"/>
              <a:cs typeface="+mn-lt"/>
            </a:endParaRPr>
          </a:p>
          <a:p>
            <a:pPr algn="just">
              <a:lnSpc>
                <a:spcPct val="150000"/>
              </a:lnSpc>
            </a:pPr>
            <a:r>
              <a:rPr lang="en-US" sz="2000" b="1" dirty="0">
                <a:latin typeface="Montserrat"/>
                <a:ea typeface="+mn-lt"/>
                <a:cs typeface="+mn-lt"/>
                <a:sym typeface="Wingdings" panose="05000000000000000000" pitchFamily="2" charset="2"/>
              </a:rPr>
              <a:t>Model: </a:t>
            </a:r>
            <a:r>
              <a:rPr lang="en-US" sz="2000" dirty="0"/>
              <a:t> (Main component of Machine Learning) Algorithm maps how the decision is taken</a:t>
            </a:r>
            <a:endParaRPr lang="en-US" sz="2000" b="1" dirty="0">
              <a:highlight>
                <a:srgbClr val="FFFF00"/>
              </a:highlight>
              <a:latin typeface="Montserrat"/>
              <a:ea typeface="+mn-lt"/>
              <a:cs typeface="+mn-lt"/>
              <a:sym typeface="Wingdings" panose="05000000000000000000" pitchFamily="2" charset="2"/>
            </a:endParaRPr>
          </a:p>
          <a:p>
            <a:pPr marL="285750" indent="-285750" algn="just">
              <a:lnSpc>
                <a:spcPct val="150000"/>
              </a:lnSpc>
              <a:buFont typeface="Arial"/>
              <a:buChar char="•"/>
            </a:pPr>
            <a:endParaRPr lang="en-US" sz="2000" b="1" dirty="0">
              <a:latin typeface="Montserrat"/>
              <a:cs typeface="Arial"/>
            </a:endParaRPr>
          </a:p>
        </p:txBody>
      </p:sp>
    </p:spTree>
    <p:extLst>
      <p:ext uri="{BB962C8B-B14F-4D97-AF65-F5344CB8AC3E}">
        <p14:creationId xmlns:p14="http://schemas.microsoft.com/office/powerpoint/2010/main" val="3729600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CC4798-107C-2631-5B21-2A723C2485A8}"/>
              </a:ext>
            </a:extLst>
          </p:cNvPr>
          <p:cNvSpPr txBox="1"/>
          <p:nvPr/>
        </p:nvSpPr>
        <p:spPr>
          <a:xfrm>
            <a:off x="1413764" y="1244017"/>
            <a:ext cx="7641836" cy="923330"/>
          </a:xfrm>
          <a:prstGeom prst="rect">
            <a:avLst/>
          </a:prstGeom>
          <a:noFill/>
        </p:spPr>
        <p:txBody>
          <a:bodyPr wrap="none" lIns="91440" tIns="45720" rIns="91440" bIns="45720" rtlCol="0" anchor="t">
            <a:spAutoFit/>
          </a:bodyPr>
          <a:lstStyle/>
          <a:p>
            <a:r>
              <a:rPr lang="en-US" sz="3600" b="1" dirty="0">
                <a:ea typeface="+mn-lt"/>
                <a:cs typeface="+mn-lt"/>
              </a:rPr>
              <a:t>Machine Learning Key Terms</a:t>
            </a:r>
            <a:br>
              <a:rPr lang="en-US" dirty="0"/>
            </a:br>
            <a:endParaRPr lang="en-US" dirty="0"/>
          </a:p>
        </p:txBody>
      </p:sp>
      <p:sp>
        <p:nvSpPr>
          <p:cNvPr id="3" name="TextBox 2">
            <a:extLst>
              <a:ext uri="{FF2B5EF4-FFF2-40B4-BE49-F238E27FC236}">
                <a16:creationId xmlns:a16="http://schemas.microsoft.com/office/drawing/2014/main" id="{E958D673-C2DF-F0BC-A12A-2C4A84EB58B6}"/>
              </a:ext>
            </a:extLst>
          </p:cNvPr>
          <p:cNvSpPr txBox="1"/>
          <p:nvPr/>
        </p:nvSpPr>
        <p:spPr>
          <a:xfrm>
            <a:off x="691581" y="1882449"/>
            <a:ext cx="10866105" cy="29521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Arial"/>
              <a:buChar char="•"/>
            </a:pPr>
            <a:r>
              <a:rPr lang="en-US" b="1" dirty="0">
                <a:latin typeface="Montserrat"/>
                <a:ea typeface="+mn-lt"/>
                <a:cs typeface="+mn-lt"/>
              </a:rPr>
              <a:t>Predictor Variable</a:t>
            </a:r>
            <a:r>
              <a:rPr lang="en-US" dirty="0"/>
              <a:t>: It is a feature(s)/ input of the data that can be used to predict the output. </a:t>
            </a:r>
          </a:p>
          <a:p>
            <a:pPr marL="285750" indent="-285750" algn="just">
              <a:lnSpc>
                <a:spcPct val="150000"/>
              </a:lnSpc>
              <a:buFont typeface="Arial"/>
              <a:buChar char="•"/>
            </a:pPr>
            <a:r>
              <a:rPr lang="en-US" b="1" dirty="0"/>
              <a:t>Response Variable</a:t>
            </a:r>
            <a:r>
              <a:rPr lang="en-US" dirty="0"/>
              <a:t>: It is the feature or the output variable that needs to be predicted by using the predictor variable(s).  </a:t>
            </a:r>
          </a:p>
          <a:p>
            <a:pPr marL="285750" indent="-285750" algn="just">
              <a:lnSpc>
                <a:spcPct val="150000"/>
              </a:lnSpc>
              <a:buFont typeface="Arial"/>
              <a:buChar char="•"/>
            </a:pPr>
            <a:r>
              <a:rPr lang="en-US" b="1" dirty="0"/>
              <a:t>Training Data: </a:t>
            </a:r>
            <a:r>
              <a:rPr lang="en-US" dirty="0"/>
              <a:t>The machine learning model is built using the training data (Learning). </a:t>
            </a:r>
          </a:p>
          <a:p>
            <a:pPr marL="285750" indent="-285750" algn="just">
              <a:lnSpc>
                <a:spcPct val="150000"/>
              </a:lnSpc>
              <a:buFont typeface="Arial"/>
              <a:buChar char="•"/>
            </a:pPr>
            <a:r>
              <a:rPr lang="en-US" b="1" dirty="0"/>
              <a:t>Testing Data: </a:t>
            </a:r>
            <a:r>
              <a:rPr lang="en-US" dirty="0"/>
              <a:t>After the model is trained, it must be tested to evaluate how accurately it can predict an outcome. </a:t>
            </a:r>
            <a:endParaRPr lang="en-US" b="1" dirty="0">
              <a:latin typeface="Montserrat"/>
              <a:cs typeface="Arial"/>
            </a:endParaRPr>
          </a:p>
        </p:txBody>
      </p:sp>
    </p:spTree>
    <p:extLst>
      <p:ext uri="{BB962C8B-B14F-4D97-AF65-F5344CB8AC3E}">
        <p14:creationId xmlns:p14="http://schemas.microsoft.com/office/powerpoint/2010/main" val="1787604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0;p10">
            <a:extLst>
              <a:ext uri="{FF2B5EF4-FFF2-40B4-BE49-F238E27FC236}">
                <a16:creationId xmlns:a16="http://schemas.microsoft.com/office/drawing/2014/main" id="{52821BFF-21EA-B541-4496-C7EE284D8B1E}"/>
              </a:ext>
            </a:extLst>
          </p:cNvPr>
          <p:cNvSpPr txBox="1">
            <a:spLocks/>
          </p:cNvSpPr>
          <p:nvPr/>
        </p:nvSpPr>
        <p:spPr>
          <a:xfrm>
            <a:off x="311707" y="519150"/>
            <a:ext cx="10678677" cy="205260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7200" dirty="0">
                <a:solidFill>
                  <a:schemeClr val="accent2">
                    <a:lumMod val="75000"/>
                  </a:schemeClr>
                </a:solidFill>
              </a:rPr>
              <a:t>Books:</a:t>
            </a:r>
          </a:p>
        </p:txBody>
      </p:sp>
      <p:sp>
        <p:nvSpPr>
          <p:cNvPr id="4" name="TextBox 3">
            <a:extLst>
              <a:ext uri="{FF2B5EF4-FFF2-40B4-BE49-F238E27FC236}">
                <a16:creationId xmlns:a16="http://schemas.microsoft.com/office/drawing/2014/main" id="{7A545091-3536-5790-BB60-4F9EA7B51DBB}"/>
              </a:ext>
            </a:extLst>
          </p:cNvPr>
          <p:cNvSpPr txBox="1"/>
          <p:nvPr/>
        </p:nvSpPr>
        <p:spPr>
          <a:xfrm>
            <a:off x="1219932" y="2754060"/>
            <a:ext cx="10614513" cy="1477328"/>
          </a:xfrm>
          <a:prstGeom prst="rect">
            <a:avLst/>
          </a:prstGeom>
          <a:noFill/>
        </p:spPr>
        <p:txBody>
          <a:bodyPr wrap="square">
            <a:spAutoFit/>
          </a:bodyPr>
          <a:lstStyle/>
          <a:p>
            <a:pPr marL="342900" indent="-342900">
              <a:buAutoNum type="arabicPeriod"/>
            </a:pPr>
            <a:r>
              <a:rPr lang="en-US" dirty="0"/>
              <a:t>Kevin Murphy, </a:t>
            </a:r>
            <a:r>
              <a:rPr lang="en-US" b="1" dirty="0"/>
              <a:t>Machine Learning: A Probabilistic Perspective</a:t>
            </a:r>
            <a:r>
              <a:rPr lang="en-US" dirty="0"/>
              <a:t>, MIT Press, 2012. </a:t>
            </a:r>
          </a:p>
          <a:p>
            <a:pPr marL="342900" indent="-342900">
              <a:buAutoNum type="arabicPeriod"/>
            </a:pPr>
            <a:r>
              <a:rPr lang="en-US" b="1" dirty="0"/>
              <a:t>Machine Learning For Dummies </a:t>
            </a:r>
            <a:r>
              <a:rPr lang="en-US" dirty="0"/>
              <a:t>by John Mueller and Luca </a:t>
            </a:r>
            <a:r>
              <a:rPr lang="en-US" dirty="0" err="1"/>
              <a:t>Massaron</a:t>
            </a:r>
            <a:r>
              <a:rPr lang="en-US" dirty="0"/>
              <a:t> </a:t>
            </a:r>
          </a:p>
          <a:p>
            <a:pPr marL="342900" indent="-342900">
              <a:buAutoNum type="arabicPeriod"/>
            </a:pPr>
            <a:r>
              <a:rPr lang="en-US" dirty="0"/>
              <a:t>Trevor Hastie, Robert </a:t>
            </a:r>
            <a:r>
              <a:rPr lang="en-US" dirty="0" err="1"/>
              <a:t>Tibshirani</a:t>
            </a:r>
            <a:r>
              <a:rPr lang="en-US" dirty="0"/>
              <a:t>, Jerome Friedman, </a:t>
            </a:r>
            <a:r>
              <a:rPr lang="en-US" b="1" dirty="0"/>
              <a:t>The Elements of Statistical Learning</a:t>
            </a:r>
            <a:r>
              <a:rPr lang="en-US" dirty="0"/>
              <a:t>, Springer 2009 (freely available online).</a:t>
            </a:r>
          </a:p>
          <a:p>
            <a:pPr marL="342900" indent="-342900">
              <a:buAutoNum type="arabicPeriod"/>
            </a:pPr>
            <a:r>
              <a:rPr lang="en-US" dirty="0"/>
              <a:t>Christopher Bishop, </a:t>
            </a:r>
            <a:r>
              <a:rPr lang="en-US" b="1" dirty="0"/>
              <a:t>Pattern Recognition and Machine Learning</a:t>
            </a:r>
            <a:r>
              <a:rPr lang="en-US" dirty="0"/>
              <a:t>, Springer, 2007</a:t>
            </a:r>
          </a:p>
        </p:txBody>
      </p:sp>
    </p:spTree>
    <p:extLst>
      <p:ext uri="{BB962C8B-B14F-4D97-AF65-F5344CB8AC3E}">
        <p14:creationId xmlns:p14="http://schemas.microsoft.com/office/powerpoint/2010/main" val="3350168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FEBD701-6B0F-5EF6-FA27-C04B9500E5CB}"/>
              </a:ext>
            </a:extLst>
          </p:cNvPr>
          <p:cNvSpPr txBox="1">
            <a:spLocks noChangeArrowheads="1"/>
          </p:cNvSpPr>
          <p:nvPr/>
        </p:nvSpPr>
        <p:spPr>
          <a:xfrm>
            <a:off x="731520" y="264160"/>
            <a:ext cx="8730533" cy="64300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a:t>Descriptive Statistics Examples</a:t>
            </a:r>
            <a:endParaRPr lang="en-US" altLang="en-US" b="1" dirty="0"/>
          </a:p>
        </p:txBody>
      </p:sp>
      <p:sp>
        <p:nvSpPr>
          <p:cNvPr id="3" name="Rectangle 3">
            <a:extLst>
              <a:ext uri="{FF2B5EF4-FFF2-40B4-BE49-F238E27FC236}">
                <a16:creationId xmlns:a16="http://schemas.microsoft.com/office/drawing/2014/main" id="{BF63D287-85CF-B38C-438A-CAEA61187FF8}"/>
              </a:ext>
            </a:extLst>
          </p:cNvPr>
          <p:cNvSpPr txBox="1">
            <a:spLocks noChangeArrowheads="1"/>
          </p:cNvSpPr>
          <p:nvPr/>
        </p:nvSpPr>
        <p:spPr>
          <a:xfrm>
            <a:off x="477520" y="1341120"/>
            <a:ext cx="3084830" cy="491743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
                <a:srgbClr val="C00000"/>
              </a:buClr>
            </a:pPr>
            <a:r>
              <a:rPr lang="en-US" altLang="en-US" sz="2000"/>
              <a:t>Descriptive statistics about a class involve the average score of marks obtained by students for different courses including Maths, Physics, Chemistry. </a:t>
            </a:r>
          </a:p>
          <a:p>
            <a:pPr>
              <a:lnSpc>
                <a:spcPct val="120000"/>
              </a:lnSpc>
              <a:buClr>
                <a:srgbClr val="C00000"/>
              </a:buClr>
            </a:pPr>
            <a:r>
              <a:rPr lang="en-US" altLang="en-US" sz="2000"/>
              <a:t>Analyzing favorite color of CAR liked by students in a class and representing it in the form of graph or pie chart.</a:t>
            </a:r>
          </a:p>
          <a:p>
            <a:pPr>
              <a:lnSpc>
                <a:spcPct val="120000"/>
              </a:lnSpc>
            </a:pPr>
            <a:endParaRPr lang="en-US" altLang="en-US" sz="2000"/>
          </a:p>
          <a:p>
            <a:pPr marL="457200" lvl="1" indent="0">
              <a:lnSpc>
                <a:spcPct val="120000"/>
              </a:lnSpc>
              <a:buFont typeface="Arial" panose="020B0604020202020204" pitchFamily="34" charset="0"/>
              <a:buNone/>
            </a:pPr>
            <a:endParaRPr lang="en-US" altLang="en-US" sz="2000"/>
          </a:p>
          <a:p>
            <a:pPr lvl="1">
              <a:lnSpc>
                <a:spcPct val="120000"/>
              </a:lnSpc>
            </a:pPr>
            <a:endParaRPr lang="en-US" altLang="en-US" sz="2000"/>
          </a:p>
          <a:p>
            <a:pPr lvl="1">
              <a:lnSpc>
                <a:spcPct val="120000"/>
              </a:lnSpc>
            </a:pPr>
            <a:endParaRPr lang="en-US" altLang="en-US" sz="2000"/>
          </a:p>
          <a:p>
            <a:endParaRPr lang="en-US" altLang="en-US" sz="2000" dirty="0"/>
          </a:p>
        </p:txBody>
      </p:sp>
      <p:pic>
        <p:nvPicPr>
          <p:cNvPr id="5" name="Picture 4" descr="descriptive statistics examples with spreadsheet and pie chart">
            <a:extLst>
              <a:ext uri="{FF2B5EF4-FFF2-40B4-BE49-F238E27FC236}">
                <a16:creationId xmlns:a16="http://schemas.microsoft.com/office/drawing/2014/main" id="{8CFF6E7C-9624-7F4C-EE34-227BC31E05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6961" y="1143000"/>
            <a:ext cx="8278519" cy="5029200"/>
          </a:xfrm>
          <a:prstGeom prst="rect">
            <a:avLst/>
          </a:prstGeom>
          <a:noFill/>
          <a:ln>
            <a:noFill/>
          </a:ln>
        </p:spPr>
      </p:pic>
    </p:spTree>
    <p:extLst>
      <p:ext uri="{BB962C8B-B14F-4D97-AF65-F5344CB8AC3E}">
        <p14:creationId xmlns:p14="http://schemas.microsoft.com/office/powerpoint/2010/main" val="233952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9E78B54-382A-7C09-E262-EF14884A2E8E}"/>
              </a:ext>
            </a:extLst>
          </p:cNvPr>
          <p:cNvSpPr txBox="1">
            <a:spLocks noChangeArrowheads="1"/>
          </p:cNvSpPr>
          <p:nvPr/>
        </p:nvSpPr>
        <p:spPr>
          <a:xfrm>
            <a:off x="731520" y="264160"/>
            <a:ext cx="8730533" cy="64300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a:t>Descriptive Statistics Types</a:t>
            </a:r>
            <a:endParaRPr lang="en-US" altLang="en-US" b="1" dirty="0"/>
          </a:p>
        </p:txBody>
      </p:sp>
      <p:sp>
        <p:nvSpPr>
          <p:cNvPr id="3" name="Rectangle 3">
            <a:extLst>
              <a:ext uri="{FF2B5EF4-FFF2-40B4-BE49-F238E27FC236}">
                <a16:creationId xmlns:a16="http://schemas.microsoft.com/office/drawing/2014/main" id="{B5545386-EC69-9189-881B-98692EED13AB}"/>
              </a:ext>
            </a:extLst>
          </p:cNvPr>
          <p:cNvSpPr txBox="1">
            <a:spLocks noChangeArrowheads="1"/>
          </p:cNvSpPr>
          <p:nvPr/>
        </p:nvSpPr>
        <p:spPr>
          <a:xfrm>
            <a:off x="515620" y="1144463"/>
            <a:ext cx="3084830" cy="49174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
                <a:srgbClr val="C00000"/>
              </a:buClr>
            </a:pPr>
            <a:r>
              <a:rPr lang="en-US" altLang="en-US" sz="2400">
                <a:highlight>
                  <a:srgbClr val="00FFFF"/>
                </a:highlight>
              </a:rPr>
              <a:t>Measures of Central Tendency</a:t>
            </a:r>
          </a:p>
          <a:p>
            <a:pPr>
              <a:lnSpc>
                <a:spcPct val="120000"/>
              </a:lnSpc>
              <a:buClr>
                <a:srgbClr val="C00000"/>
              </a:buClr>
            </a:pPr>
            <a:r>
              <a:rPr lang="en-US" altLang="en-US" sz="2400">
                <a:highlight>
                  <a:srgbClr val="FFFF00"/>
                </a:highlight>
              </a:rPr>
              <a:t>Measures of Dispersion or Variation </a:t>
            </a:r>
          </a:p>
          <a:p>
            <a:pPr>
              <a:lnSpc>
                <a:spcPct val="120000"/>
              </a:lnSpc>
            </a:pPr>
            <a:endParaRPr lang="en-US" altLang="en-US" sz="2000"/>
          </a:p>
          <a:p>
            <a:pPr marL="457200" lvl="1" indent="0">
              <a:lnSpc>
                <a:spcPct val="120000"/>
              </a:lnSpc>
              <a:buFont typeface="Arial" panose="020B0604020202020204" pitchFamily="34" charset="0"/>
              <a:buNone/>
            </a:pPr>
            <a:endParaRPr lang="en-US" altLang="en-US" sz="2000"/>
          </a:p>
          <a:p>
            <a:pPr lvl="1">
              <a:lnSpc>
                <a:spcPct val="120000"/>
              </a:lnSpc>
            </a:pPr>
            <a:endParaRPr lang="en-US" altLang="en-US" sz="2000"/>
          </a:p>
          <a:p>
            <a:pPr lvl="1">
              <a:lnSpc>
                <a:spcPct val="120000"/>
              </a:lnSpc>
            </a:pPr>
            <a:endParaRPr lang="en-US" altLang="en-US" sz="2000"/>
          </a:p>
          <a:p>
            <a:endParaRPr lang="en-US" altLang="en-US" sz="2000" dirty="0"/>
          </a:p>
        </p:txBody>
      </p:sp>
      <p:pic>
        <p:nvPicPr>
          <p:cNvPr id="5" name="Picture 4" descr="Descriptive statistics Example 1-4">
            <a:extLst>
              <a:ext uri="{FF2B5EF4-FFF2-40B4-BE49-F238E27FC236}">
                <a16:creationId xmlns:a16="http://schemas.microsoft.com/office/drawing/2014/main" id="{6CE6430F-7933-F085-2B67-C09ED68065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8001" y="1319213"/>
            <a:ext cx="6224587" cy="439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95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7E345CC-E93B-4503-B2A8-BC6F3AE917AF}"/>
              </a:ext>
            </a:extLst>
          </p:cNvPr>
          <p:cNvSpPr>
            <a:spLocks noGrp="1" noChangeArrowheads="1"/>
          </p:cNvSpPr>
          <p:nvPr>
            <p:ph type="title"/>
          </p:nvPr>
        </p:nvSpPr>
        <p:spPr>
          <a:xfrm>
            <a:off x="731520" y="136525"/>
            <a:ext cx="8730533" cy="643006"/>
          </a:xfrm>
        </p:spPr>
        <p:txBody>
          <a:bodyPr>
            <a:normAutofit fontScale="90000"/>
          </a:bodyPr>
          <a:lstStyle/>
          <a:p>
            <a:r>
              <a:rPr lang="en-US" altLang="en-US" b="1" dirty="0"/>
              <a:t>Descriptive Statistics Types</a:t>
            </a:r>
          </a:p>
        </p:txBody>
      </p:sp>
      <p:sp>
        <p:nvSpPr>
          <p:cNvPr id="10" name="Rectangle 3">
            <a:extLst>
              <a:ext uri="{FF2B5EF4-FFF2-40B4-BE49-F238E27FC236}">
                <a16:creationId xmlns:a16="http://schemas.microsoft.com/office/drawing/2014/main" id="{6D31BCA2-1F8E-1000-F40F-286FD9849E31}"/>
              </a:ext>
            </a:extLst>
          </p:cNvPr>
          <p:cNvSpPr>
            <a:spLocks noGrp="1" noChangeArrowheads="1"/>
          </p:cNvSpPr>
          <p:nvPr>
            <p:ph idx="1"/>
          </p:nvPr>
        </p:nvSpPr>
        <p:spPr>
          <a:xfrm>
            <a:off x="363220" y="895225"/>
            <a:ext cx="7790180" cy="5643687"/>
          </a:xfrm>
        </p:spPr>
        <p:txBody>
          <a:bodyPr>
            <a:normAutofit/>
          </a:bodyPr>
          <a:lstStyle/>
          <a:p>
            <a:pPr>
              <a:lnSpc>
                <a:spcPct val="120000"/>
              </a:lnSpc>
              <a:buClr>
                <a:srgbClr val="C00000"/>
              </a:buClr>
            </a:pPr>
            <a:r>
              <a:rPr lang="en-US" altLang="en-US" sz="2400" dirty="0">
                <a:solidFill>
                  <a:srgbClr val="C00000"/>
                </a:solidFill>
              </a:rPr>
              <a:t>Measures of Central Tendency</a:t>
            </a:r>
          </a:p>
          <a:p>
            <a:pPr lvl="1">
              <a:lnSpc>
                <a:spcPct val="120000"/>
              </a:lnSpc>
            </a:pPr>
            <a:r>
              <a:rPr lang="en-US" altLang="en-US" sz="2000" dirty="0">
                <a:highlight>
                  <a:srgbClr val="00FFFF"/>
                </a:highlight>
              </a:rPr>
              <a:t>Mean</a:t>
            </a:r>
            <a:r>
              <a:rPr lang="en-US" altLang="en-US" sz="2000" dirty="0"/>
              <a:t>: </a:t>
            </a:r>
          </a:p>
          <a:p>
            <a:pPr lvl="1">
              <a:lnSpc>
                <a:spcPct val="120000"/>
              </a:lnSpc>
            </a:pPr>
            <a:r>
              <a:rPr lang="en-US" altLang="en-US" sz="2000" dirty="0"/>
              <a:t>Formula 1: Sum of all values/ No. of samples= </a:t>
            </a:r>
            <a:r>
              <a:rPr lang="en-US" sz="2000" dirty="0"/>
              <a:t>Σ (x) /N</a:t>
            </a:r>
            <a:endParaRPr lang="en-US" altLang="en-US" sz="2000" dirty="0"/>
          </a:p>
          <a:p>
            <a:pPr marL="457200" lvl="1" indent="0">
              <a:lnSpc>
                <a:spcPct val="120000"/>
              </a:lnSpc>
              <a:buNone/>
            </a:pPr>
            <a:endParaRPr lang="en-US" altLang="en-US" sz="2000" dirty="0"/>
          </a:p>
          <a:p>
            <a:pPr lvl="1">
              <a:lnSpc>
                <a:spcPct val="120000"/>
              </a:lnSpc>
            </a:pPr>
            <a:endParaRPr lang="en-US" altLang="en-US" sz="2000" dirty="0"/>
          </a:p>
          <a:p>
            <a:pPr lvl="1">
              <a:lnSpc>
                <a:spcPct val="120000"/>
              </a:lnSpc>
            </a:pPr>
            <a:endParaRPr lang="en-US" altLang="en-US" sz="2000" dirty="0"/>
          </a:p>
          <a:p>
            <a:pPr>
              <a:lnSpc>
                <a:spcPct val="120000"/>
              </a:lnSpc>
            </a:pPr>
            <a:endParaRPr lang="en-US" altLang="en-US" sz="2400" dirty="0">
              <a:highlight>
                <a:srgbClr val="00FFFF"/>
              </a:highlight>
            </a:endParaRPr>
          </a:p>
          <a:p>
            <a:pPr>
              <a:lnSpc>
                <a:spcPct val="120000"/>
              </a:lnSpc>
            </a:pPr>
            <a:endParaRPr lang="en-US" altLang="en-US" sz="2000" dirty="0"/>
          </a:p>
          <a:p>
            <a:pPr marL="457200" lvl="1" indent="0">
              <a:lnSpc>
                <a:spcPct val="120000"/>
              </a:lnSpc>
              <a:buNone/>
            </a:pPr>
            <a:endParaRPr lang="en-US" altLang="en-US" sz="2000" dirty="0"/>
          </a:p>
          <a:p>
            <a:pPr lvl="1">
              <a:lnSpc>
                <a:spcPct val="120000"/>
              </a:lnSpc>
            </a:pPr>
            <a:endParaRPr lang="en-US" altLang="en-US" sz="2000" dirty="0"/>
          </a:p>
          <a:p>
            <a:pPr lvl="1">
              <a:lnSpc>
                <a:spcPct val="120000"/>
              </a:lnSpc>
            </a:pPr>
            <a:endParaRPr lang="en-US" altLang="en-US" sz="2000" dirty="0"/>
          </a:p>
          <a:p>
            <a:endParaRPr lang="en-US" altLang="en-US" sz="2000" dirty="0"/>
          </a:p>
        </p:txBody>
      </p:sp>
      <p:sp>
        <p:nvSpPr>
          <p:cNvPr id="2" name="Slide Number Placeholder 1">
            <a:extLst>
              <a:ext uri="{FF2B5EF4-FFF2-40B4-BE49-F238E27FC236}">
                <a16:creationId xmlns:a16="http://schemas.microsoft.com/office/drawing/2014/main" id="{90495852-9571-DECC-56E4-C2701AD35752}"/>
              </a:ext>
            </a:extLst>
          </p:cNvPr>
          <p:cNvSpPr>
            <a:spLocks noGrp="1"/>
          </p:cNvSpPr>
          <p:nvPr>
            <p:ph type="sldNum" sz="quarter" idx="12"/>
          </p:nvPr>
        </p:nvSpPr>
        <p:spPr/>
        <p:txBody>
          <a:bodyPr/>
          <a:lstStyle/>
          <a:p>
            <a:fld id="{9AA40207-1116-4CA4-9771-61E7484DE223}" type="slidenum">
              <a:rPr lang="en-IN" smtClean="0"/>
              <a:pPr/>
              <a:t>32</a:t>
            </a:fld>
            <a:endParaRPr lang="en-IN" dirty="0"/>
          </a:p>
        </p:txBody>
      </p:sp>
      <p:pic>
        <p:nvPicPr>
          <p:cNvPr id="5" name="Picture 4">
            <a:extLst>
              <a:ext uri="{FF2B5EF4-FFF2-40B4-BE49-F238E27FC236}">
                <a16:creationId xmlns:a16="http://schemas.microsoft.com/office/drawing/2014/main" id="{5F7B1ADD-3687-504F-0FDA-7E1F2EAEA150}"/>
              </a:ext>
            </a:extLst>
          </p:cNvPr>
          <p:cNvPicPr>
            <a:picLocks noChangeAspect="1"/>
          </p:cNvPicPr>
          <p:nvPr/>
        </p:nvPicPr>
        <p:blipFill>
          <a:blip r:embed="rId2"/>
          <a:stretch>
            <a:fillRect/>
          </a:stretch>
        </p:blipFill>
        <p:spPr>
          <a:xfrm>
            <a:off x="4452105" y="2278310"/>
            <a:ext cx="2200275" cy="3228975"/>
          </a:xfrm>
          <a:prstGeom prst="rect">
            <a:avLst/>
          </a:prstGeom>
        </p:spPr>
      </p:pic>
      <p:sp>
        <p:nvSpPr>
          <p:cNvPr id="3" name="Footer Placeholder 8">
            <a:extLst>
              <a:ext uri="{FF2B5EF4-FFF2-40B4-BE49-F238E27FC236}">
                <a16:creationId xmlns:a16="http://schemas.microsoft.com/office/drawing/2014/main" id="{57FCA7E6-7E1A-AE04-430E-AB37E43F731D}"/>
              </a:ext>
            </a:extLst>
          </p:cNvPr>
          <p:cNvSpPr>
            <a:spLocks noGrp="1"/>
          </p:cNvSpPr>
          <p:nvPr>
            <p:ph type="ftr" sz="quarter" idx="11"/>
          </p:nvPr>
        </p:nvSpPr>
        <p:spPr>
          <a:xfrm>
            <a:off x="4038600" y="6356350"/>
            <a:ext cx="4114800" cy="365125"/>
          </a:xfrm>
        </p:spPr>
        <p:txBody>
          <a:bodyPr/>
          <a:lstStyle/>
          <a:p>
            <a:r>
              <a:rPr lang="en-US" dirty="0"/>
              <a:t>Mathematics (Basic Data </a:t>
            </a:r>
            <a:r>
              <a:rPr lang="en-US" dirty="0" err="1"/>
              <a:t>Sceince</a:t>
            </a:r>
            <a:r>
              <a:rPr lang="en-US" dirty="0"/>
              <a:t>) BY Ankush Sawarkar</a:t>
            </a:r>
            <a:endParaRPr lang="en-IN" dirty="0"/>
          </a:p>
        </p:txBody>
      </p:sp>
      <p:sp>
        <p:nvSpPr>
          <p:cNvPr id="7" name="TextBox 6">
            <a:extLst>
              <a:ext uri="{FF2B5EF4-FFF2-40B4-BE49-F238E27FC236}">
                <a16:creationId xmlns:a16="http://schemas.microsoft.com/office/drawing/2014/main" id="{46FB1D22-25AD-94A3-63AE-6D9B75EEE9E5}"/>
              </a:ext>
            </a:extLst>
          </p:cNvPr>
          <p:cNvSpPr txBox="1"/>
          <p:nvPr/>
        </p:nvSpPr>
        <p:spPr>
          <a:xfrm>
            <a:off x="4352776" y="5622979"/>
            <a:ext cx="5172963" cy="369332"/>
          </a:xfrm>
          <a:prstGeom prst="rect">
            <a:avLst/>
          </a:prstGeom>
          <a:noFill/>
        </p:spPr>
        <p:txBody>
          <a:bodyPr wrap="square" rtlCol="0">
            <a:spAutoFit/>
          </a:bodyPr>
          <a:lstStyle/>
          <a:p>
            <a:r>
              <a:rPr lang="en-US" dirty="0"/>
              <a:t>Sum=   702,  N=10, then what is Mean?</a:t>
            </a:r>
          </a:p>
        </p:txBody>
      </p:sp>
    </p:spTree>
    <p:extLst>
      <p:ext uri="{BB962C8B-B14F-4D97-AF65-F5344CB8AC3E}">
        <p14:creationId xmlns:p14="http://schemas.microsoft.com/office/powerpoint/2010/main" val="138309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F01114D-4E05-2A16-7346-2C3DD903CB11}"/>
              </a:ext>
            </a:extLst>
          </p:cNvPr>
          <p:cNvSpPr txBox="1">
            <a:spLocks noChangeArrowheads="1"/>
          </p:cNvSpPr>
          <p:nvPr/>
        </p:nvSpPr>
        <p:spPr>
          <a:xfrm>
            <a:off x="731520" y="136525"/>
            <a:ext cx="8730533" cy="64300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a:t>Descriptive Statistics Types</a:t>
            </a:r>
            <a:endParaRPr lang="en-US" altLang="en-US" b="1" dirty="0"/>
          </a:p>
        </p:txBody>
      </p:sp>
      <mc:AlternateContent xmlns:mc="http://schemas.openxmlformats.org/markup-compatibility/2006" xmlns:a14="http://schemas.microsoft.com/office/drawing/2010/main">
        <mc:Choice Requires="a14">
          <p:sp>
            <p:nvSpPr>
              <p:cNvPr id="3" name="Rectangle 3">
                <a:extLst>
                  <a:ext uri="{FF2B5EF4-FFF2-40B4-BE49-F238E27FC236}">
                    <a16:creationId xmlns:a16="http://schemas.microsoft.com/office/drawing/2014/main" id="{06CD62E4-32D6-E256-65F1-5C01C676FDBF}"/>
                  </a:ext>
                </a:extLst>
              </p:cNvPr>
              <p:cNvSpPr txBox="1">
                <a:spLocks noChangeArrowheads="1"/>
              </p:cNvSpPr>
              <p:nvPr/>
            </p:nvSpPr>
            <p:spPr>
              <a:xfrm>
                <a:off x="363220" y="895225"/>
                <a:ext cx="7790180" cy="56436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
                    <a:srgbClr val="C00000"/>
                  </a:buClr>
                </a:pPr>
                <a:r>
                  <a:rPr lang="en-US" altLang="en-US" sz="2400" dirty="0">
                    <a:solidFill>
                      <a:srgbClr val="C00000"/>
                    </a:solidFill>
                  </a:rPr>
                  <a:t>Measures of Central Tendency</a:t>
                </a:r>
              </a:p>
              <a:p>
                <a:pPr lvl="1">
                  <a:lnSpc>
                    <a:spcPct val="120000"/>
                  </a:lnSpc>
                </a:pPr>
                <a:r>
                  <a:rPr lang="en-US" altLang="en-US" sz="2000" dirty="0">
                    <a:highlight>
                      <a:srgbClr val="00FFFF"/>
                    </a:highlight>
                  </a:rPr>
                  <a:t>Mean</a:t>
                </a:r>
                <a:r>
                  <a:rPr lang="en-US" altLang="en-US" sz="2000" dirty="0"/>
                  <a:t>: </a:t>
                </a:r>
              </a:p>
              <a:p>
                <a:pPr lvl="1">
                  <a:lnSpc>
                    <a:spcPct val="120000"/>
                  </a:lnSpc>
                </a:pPr>
                <a:r>
                  <a:rPr lang="en-US" altLang="en-US" sz="2000" dirty="0"/>
                  <a:t>Formula 1: Sum of all values/ No. of samples= </a:t>
                </a:r>
                <a:r>
                  <a:rPr lang="en-US" sz="2000" dirty="0"/>
                  <a:t>Σ (x) /N</a:t>
                </a:r>
                <a:endParaRPr lang="en-US" altLang="en-US" sz="2000" dirty="0"/>
              </a:p>
              <a:p>
                <a:pPr lvl="1">
                  <a:lnSpc>
                    <a:spcPct val="120000"/>
                  </a:lnSpc>
                </a:pPr>
                <a:r>
                  <a:rPr lang="en-US" sz="2000" dirty="0"/>
                  <a:t>If values are repetitive, grouped data and getting frequency, Mean  is expressed as</a:t>
                </a:r>
                <a:br>
                  <a:rPr lang="en-US" sz="2000" dirty="0"/>
                </a:br>
                <a:r>
                  <a:rPr lang="en-US" sz="2000" dirty="0"/>
                  <a:t>Formula 2: Mean = </a:t>
                </a:r>
                <a14:m>
                  <m:oMath xmlns:m="http://schemas.openxmlformats.org/officeDocument/2006/math">
                    <m:nary>
                      <m:naryPr>
                        <m:chr m:val="∑"/>
                        <m:subHide m:val="on"/>
                        <m:supHide m:val="on"/>
                        <m:ctrlPr>
                          <a:rPr lang="en-IN" sz="2000" i="1">
                            <a:latin typeface="Cambria Math" panose="02040503050406030204" pitchFamily="18" charset="0"/>
                          </a:rPr>
                        </m:ctrlPr>
                      </m:naryPr>
                      <m:sub/>
                      <m:sup/>
                      <m:e>
                        <m:d>
                          <m:dPr>
                            <m:ctrlPr>
                              <a:rPr lang="en-US" sz="2000" i="1">
                                <a:latin typeface="Cambria Math" panose="02040503050406030204" pitchFamily="18" charset="0"/>
                              </a:rPr>
                            </m:ctrlPr>
                          </m:dPr>
                          <m:e>
                            <m:sSub>
                              <m:sSubPr>
                                <m:ctrlPr>
                                  <a:rPr lang="en-IN"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sSub>
                                  <m:sSubPr>
                                    <m:ctrlPr>
                                      <a:rPr lang="en-IN"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sub>
                            </m:sSub>
                          </m:e>
                        </m:d>
                      </m:e>
                    </m:nary>
                    <m:r>
                      <a:rPr lang="en-US" sz="2000" i="1" smtClean="0">
                        <a:latin typeface="Cambria Math" panose="02040503050406030204" pitchFamily="18" charset="0"/>
                      </a:rPr>
                      <m:t>/</m:t>
                    </m:r>
                    <m:r>
                      <a:rPr lang="en-US" sz="2000" i="1" smtClean="0">
                        <a:latin typeface="Cambria Math" panose="02040503050406030204" pitchFamily="18" charset="0"/>
                      </a:rPr>
                      <m:t>𝑁</m:t>
                    </m:r>
                  </m:oMath>
                </a14:m>
                <a:endParaRPr lang="en-US" sz="2000" dirty="0"/>
              </a:p>
              <a:p>
                <a:pPr lvl="1">
                  <a:lnSpc>
                    <a:spcPct val="120000"/>
                  </a:lnSpc>
                </a:pPr>
                <a:endParaRPr lang="en-US" sz="2000" dirty="0"/>
              </a:p>
              <a:p>
                <a:pPr lvl="1">
                  <a:lnSpc>
                    <a:spcPct val="120000"/>
                  </a:lnSpc>
                </a:pPr>
                <a:endParaRPr lang="en-US" sz="2000" dirty="0"/>
              </a:p>
              <a:p>
                <a:pPr lvl="1">
                  <a:lnSpc>
                    <a:spcPct val="120000"/>
                  </a:lnSpc>
                </a:pPr>
                <a:r>
                  <a:rPr lang="en-US" sz="2000" dirty="0"/>
                  <a:t>Notations:</a:t>
                </a:r>
              </a:p>
              <a:p>
                <a:pPr lvl="2">
                  <a:lnSpc>
                    <a:spcPct val="120000"/>
                  </a:lnSpc>
                  <a:buClr>
                    <a:srgbClr val="C00000"/>
                  </a:buClr>
                  <a:buFont typeface="Wingdings" panose="05000000000000000000" pitchFamily="2" charset="2"/>
                  <a:buChar char="Ø"/>
                </a:pPr>
                <a:r>
                  <a:rPr lang="en-US" dirty="0"/>
                  <a:t>For Population-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a:p>
                <a:pPr lvl="2">
                  <a:lnSpc>
                    <a:spcPct val="120000"/>
                  </a:lnSpc>
                  <a:buClr>
                    <a:srgbClr val="C00000"/>
                  </a:buClr>
                  <a:buFont typeface="Wingdings" panose="05000000000000000000" pitchFamily="2" charset="2"/>
                  <a:buChar char="Ø"/>
                </a:pPr>
                <a:r>
                  <a:rPr lang="en-US" dirty="0"/>
                  <a:t>For sample-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rPr>
                          <m:t>𝑥</m:t>
                        </m:r>
                      </m:e>
                    </m:acc>
                  </m:oMath>
                </a14:m>
                <a:endParaRPr lang="en-US" dirty="0"/>
              </a:p>
              <a:p>
                <a:pPr marL="457200" lvl="1" indent="0">
                  <a:lnSpc>
                    <a:spcPct val="120000"/>
                  </a:lnSpc>
                  <a:buFont typeface="Arial" panose="020B0604020202020204" pitchFamily="34" charset="0"/>
                  <a:buNone/>
                </a:pPr>
                <a:endParaRPr lang="en-US" altLang="en-US" sz="2000" dirty="0"/>
              </a:p>
              <a:p>
                <a:pPr lvl="1">
                  <a:lnSpc>
                    <a:spcPct val="120000"/>
                  </a:lnSpc>
                </a:pPr>
                <a:endParaRPr lang="en-US" altLang="en-US" sz="2000" dirty="0"/>
              </a:p>
              <a:p>
                <a:pPr lvl="1">
                  <a:lnSpc>
                    <a:spcPct val="120000"/>
                  </a:lnSpc>
                </a:pPr>
                <a:endParaRPr lang="en-US" altLang="en-US" sz="2000" dirty="0"/>
              </a:p>
              <a:p>
                <a:pPr>
                  <a:lnSpc>
                    <a:spcPct val="120000"/>
                  </a:lnSpc>
                </a:pPr>
                <a:endParaRPr lang="en-US" altLang="en-US" sz="2400" dirty="0">
                  <a:highlight>
                    <a:srgbClr val="00FFFF"/>
                  </a:highlight>
                </a:endParaRPr>
              </a:p>
              <a:p>
                <a:pPr>
                  <a:lnSpc>
                    <a:spcPct val="120000"/>
                  </a:lnSpc>
                </a:pPr>
                <a:endParaRPr lang="en-US" altLang="en-US" sz="2000" dirty="0"/>
              </a:p>
              <a:p>
                <a:pPr marL="457200" lvl="1" indent="0">
                  <a:lnSpc>
                    <a:spcPct val="120000"/>
                  </a:lnSpc>
                  <a:buFont typeface="Arial" panose="020B0604020202020204" pitchFamily="34" charset="0"/>
                  <a:buNone/>
                </a:pPr>
                <a:endParaRPr lang="en-US" altLang="en-US" sz="2000" dirty="0"/>
              </a:p>
              <a:p>
                <a:pPr lvl="1">
                  <a:lnSpc>
                    <a:spcPct val="120000"/>
                  </a:lnSpc>
                </a:pPr>
                <a:endParaRPr lang="en-US" altLang="en-US" sz="2000" dirty="0"/>
              </a:p>
              <a:p>
                <a:pPr lvl="1">
                  <a:lnSpc>
                    <a:spcPct val="120000"/>
                  </a:lnSpc>
                </a:pPr>
                <a:endParaRPr lang="en-US" altLang="en-US" sz="2000" dirty="0"/>
              </a:p>
              <a:p>
                <a:endParaRPr lang="en-US" altLang="en-US" sz="2000" dirty="0"/>
              </a:p>
            </p:txBody>
          </p:sp>
        </mc:Choice>
        <mc:Fallback xmlns="">
          <p:sp>
            <p:nvSpPr>
              <p:cNvPr id="3" name="Rectangle 3">
                <a:extLst>
                  <a:ext uri="{FF2B5EF4-FFF2-40B4-BE49-F238E27FC236}">
                    <a16:creationId xmlns:a16="http://schemas.microsoft.com/office/drawing/2014/main" id="{06CD62E4-32D6-E256-65F1-5C01C676FDBF}"/>
                  </a:ext>
                </a:extLst>
              </p:cNvPr>
              <p:cNvSpPr txBox="1">
                <a:spLocks noRot="1" noChangeAspect="1" noMove="1" noResize="1" noEditPoints="1" noAdjustHandles="1" noChangeArrowheads="1" noChangeShapeType="1" noTextEdit="1"/>
              </p:cNvSpPr>
              <p:nvPr/>
            </p:nvSpPr>
            <p:spPr>
              <a:xfrm>
                <a:off x="363220" y="895225"/>
                <a:ext cx="7790180" cy="5643687"/>
              </a:xfrm>
              <a:prstGeom prst="rect">
                <a:avLst/>
              </a:prstGeom>
              <a:blipFill>
                <a:blip r:embed="rId2"/>
                <a:stretch>
                  <a:fillRect l="-1095" t="-108" r="-109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1FD3311-89CE-B531-EFAC-82275C1C6EBB}"/>
              </a:ext>
            </a:extLst>
          </p:cNvPr>
          <p:cNvPicPr>
            <a:picLocks noChangeAspect="1"/>
          </p:cNvPicPr>
          <p:nvPr/>
        </p:nvPicPr>
        <p:blipFill>
          <a:blip r:embed="rId3"/>
          <a:stretch>
            <a:fillRect/>
          </a:stretch>
        </p:blipFill>
        <p:spPr>
          <a:xfrm>
            <a:off x="9732645" y="136525"/>
            <a:ext cx="2200275" cy="3228975"/>
          </a:xfrm>
          <a:prstGeom prst="rect">
            <a:avLst/>
          </a:prstGeom>
        </p:spPr>
      </p:pic>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91FBCACB-88C2-6DFC-6024-62B6490433DA}"/>
                  </a:ext>
                </a:extLst>
              </p:cNvPr>
              <p:cNvGraphicFramePr>
                <a:graphicFrameLocks noGrp="1"/>
              </p:cNvGraphicFramePr>
              <p:nvPr/>
            </p:nvGraphicFramePr>
            <p:xfrm>
              <a:off x="4669072" y="2678366"/>
              <a:ext cx="4928277" cy="4179634"/>
            </p:xfrm>
            <a:graphic>
              <a:graphicData uri="http://schemas.openxmlformats.org/drawingml/2006/table">
                <a:tbl>
                  <a:tblPr firstRow="1" bandRow="1">
                    <a:tableStyleId>{7DF18680-E054-41AD-8BC1-D1AEF772440D}</a:tableStyleId>
                  </a:tblPr>
                  <a:tblGrid>
                    <a:gridCol w="1032551">
                      <a:extLst>
                        <a:ext uri="{9D8B030D-6E8A-4147-A177-3AD203B41FA5}">
                          <a16:colId xmlns:a16="http://schemas.microsoft.com/office/drawing/2014/main" val="3860932665"/>
                        </a:ext>
                      </a:extLst>
                    </a:gridCol>
                    <a:gridCol w="1947863">
                      <a:extLst>
                        <a:ext uri="{9D8B030D-6E8A-4147-A177-3AD203B41FA5}">
                          <a16:colId xmlns:a16="http://schemas.microsoft.com/office/drawing/2014/main" val="640041738"/>
                        </a:ext>
                      </a:extLst>
                    </a:gridCol>
                    <a:gridCol w="1947863">
                      <a:extLst>
                        <a:ext uri="{9D8B030D-6E8A-4147-A177-3AD203B41FA5}">
                          <a16:colId xmlns:a16="http://schemas.microsoft.com/office/drawing/2014/main" val="1538194997"/>
                        </a:ext>
                      </a:extLst>
                    </a:gridCol>
                  </a:tblGrid>
                  <a:tr h="370840">
                    <a:tc>
                      <a:txBody>
                        <a:bodyPr/>
                        <a:lstStyle/>
                        <a:p>
                          <a:pPr algn="ctr"/>
                          <a:r>
                            <a:rPr lang="en-US" sz="2400" i="1" dirty="0">
                              <a:solidFill>
                                <a:schemeClr val="tx1"/>
                              </a:solidFill>
                            </a:rPr>
                            <a:t>x</a:t>
                          </a:r>
                          <a:endParaRPr lang="en-IN" sz="2400" i="1" dirty="0">
                            <a:solidFill>
                              <a:schemeClr val="tx1"/>
                            </a:solidFill>
                          </a:endParaRPr>
                        </a:p>
                      </a:txBody>
                      <a:tcPr/>
                    </a:tc>
                    <a:tc>
                      <a:txBody>
                        <a:bodyPr/>
                        <a:lstStyle/>
                        <a:p>
                          <a:pPr algn="ctr"/>
                          <a:r>
                            <a:rPr lang="en-US" sz="2400" i="1" dirty="0">
                              <a:solidFill>
                                <a:schemeClr val="tx1"/>
                              </a:solidFill>
                            </a:rPr>
                            <a:t>f</a:t>
                          </a:r>
                          <a:r>
                            <a:rPr lang="en-US" sz="2400" i="1" baseline="-25000" dirty="0">
                              <a:solidFill>
                                <a:schemeClr val="tx1"/>
                              </a:solidFill>
                            </a:rPr>
                            <a:t>x</a:t>
                          </a:r>
                          <a:endParaRPr lang="en-IN" sz="2400" i="1" baseline="-250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x. f</a:t>
                          </a:r>
                          <a:r>
                            <a:rPr lang="en-US" sz="2400" i="1" baseline="-25000" dirty="0">
                              <a:solidFill>
                                <a:schemeClr val="tx1"/>
                              </a:solidFill>
                            </a:rPr>
                            <a:t>x</a:t>
                          </a:r>
                          <a:endParaRPr lang="en-IN" sz="2400" i="1" baseline="-25000" dirty="0">
                            <a:solidFill>
                              <a:schemeClr val="tx1"/>
                            </a:solidFill>
                          </a:endParaRPr>
                        </a:p>
                      </a:txBody>
                      <a:tcPr/>
                    </a:tc>
                    <a:extLst>
                      <a:ext uri="{0D108BD9-81ED-4DB2-BD59-A6C34878D82A}">
                        <a16:rowId xmlns:a16="http://schemas.microsoft.com/office/drawing/2014/main" val="2708877686"/>
                      </a:ext>
                    </a:extLst>
                  </a:tr>
                  <a:tr h="370840">
                    <a:tc>
                      <a:txBody>
                        <a:bodyPr/>
                        <a:lstStyle/>
                        <a:p>
                          <a:pPr algn="ctr"/>
                          <a:r>
                            <a:rPr lang="en-US" dirty="0"/>
                            <a:t>72</a:t>
                          </a:r>
                          <a:endParaRPr lang="en-IN" dirty="0"/>
                        </a:p>
                      </a:txBody>
                      <a:tcPr/>
                    </a:tc>
                    <a:tc>
                      <a:txBody>
                        <a:bodyPr/>
                        <a:lstStyle/>
                        <a:p>
                          <a:pPr algn="ctr"/>
                          <a:r>
                            <a:rPr lang="en-US" dirty="0"/>
                            <a:t>2</a:t>
                          </a:r>
                          <a:endParaRPr lang="en-IN" dirty="0"/>
                        </a:p>
                      </a:txBody>
                      <a:tcPr/>
                    </a:tc>
                    <a:tc>
                      <a:txBody>
                        <a:bodyPr/>
                        <a:lstStyle/>
                        <a:p>
                          <a:pPr algn="ctr"/>
                          <a:r>
                            <a:rPr lang="en-US" dirty="0"/>
                            <a:t>=72*2 = 144</a:t>
                          </a:r>
                          <a:endParaRPr lang="en-IN" dirty="0"/>
                        </a:p>
                      </a:txBody>
                      <a:tcPr/>
                    </a:tc>
                    <a:extLst>
                      <a:ext uri="{0D108BD9-81ED-4DB2-BD59-A6C34878D82A}">
                        <a16:rowId xmlns:a16="http://schemas.microsoft.com/office/drawing/2014/main" val="1008693135"/>
                      </a:ext>
                    </a:extLst>
                  </a:tr>
                  <a:tr h="370840">
                    <a:tc>
                      <a:txBody>
                        <a:bodyPr/>
                        <a:lstStyle/>
                        <a:p>
                          <a:pPr algn="ctr"/>
                          <a:r>
                            <a:rPr lang="en-US" dirty="0"/>
                            <a:t>91</a:t>
                          </a:r>
                          <a:endParaRPr lang="en-IN" dirty="0"/>
                        </a:p>
                      </a:txBody>
                      <a:tcPr/>
                    </a:tc>
                    <a:tc>
                      <a:txBody>
                        <a:bodyPr/>
                        <a:lstStyle/>
                        <a:p>
                          <a:pPr algn="ctr"/>
                          <a:r>
                            <a:rPr lang="en-US" dirty="0"/>
                            <a:t>1</a:t>
                          </a:r>
                          <a:endParaRPr lang="en-IN" dirty="0"/>
                        </a:p>
                      </a:txBody>
                      <a:tcPr/>
                    </a:tc>
                    <a:tc>
                      <a:txBody>
                        <a:bodyPr/>
                        <a:lstStyle/>
                        <a:p>
                          <a:pPr algn="ctr"/>
                          <a:r>
                            <a:rPr lang="en-US" dirty="0"/>
                            <a:t>91</a:t>
                          </a:r>
                          <a:endParaRPr lang="en-IN" dirty="0"/>
                        </a:p>
                      </a:txBody>
                      <a:tcPr/>
                    </a:tc>
                    <a:extLst>
                      <a:ext uri="{0D108BD9-81ED-4DB2-BD59-A6C34878D82A}">
                        <a16:rowId xmlns:a16="http://schemas.microsoft.com/office/drawing/2014/main" val="812221338"/>
                      </a:ext>
                    </a:extLst>
                  </a:tr>
                  <a:tr h="370840">
                    <a:tc>
                      <a:txBody>
                        <a:bodyPr/>
                        <a:lstStyle/>
                        <a:p>
                          <a:pPr algn="ctr"/>
                          <a:r>
                            <a:rPr lang="en-US" dirty="0"/>
                            <a:t>77</a:t>
                          </a:r>
                          <a:endParaRPr lang="en-IN" dirty="0"/>
                        </a:p>
                      </a:txBody>
                      <a:tcPr/>
                    </a:tc>
                    <a:tc>
                      <a:txBody>
                        <a:bodyPr/>
                        <a:lstStyle/>
                        <a:p>
                          <a:pPr algn="ctr"/>
                          <a:r>
                            <a:rPr lang="en-US" dirty="0"/>
                            <a:t>1</a:t>
                          </a:r>
                          <a:endParaRPr lang="en-IN" dirty="0"/>
                        </a:p>
                      </a:txBody>
                      <a:tcPr/>
                    </a:tc>
                    <a:tc>
                      <a:txBody>
                        <a:bodyPr/>
                        <a:lstStyle/>
                        <a:p>
                          <a:pPr algn="ctr"/>
                          <a:r>
                            <a:rPr lang="en-US" dirty="0"/>
                            <a:t>77</a:t>
                          </a:r>
                          <a:endParaRPr lang="en-IN" dirty="0"/>
                        </a:p>
                      </a:txBody>
                      <a:tcPr/>
                    </a:tc>
                    <a:extLst>
                      <a:ext uri="{0D108BD9-81ED-4DB2-BD59-A6C34878D82A}">
                        <a16:rowId xmlns:a16="http://schemas.microsoft.com/office/drawing/2014/main" val="3255842077"/>
                      </a:ext>
                    </a:extLst>
                  </a:tr>
                  <a:tr h="370840">
                    <a:tc>
                      <a:txBody>
                        <a:bodyPr/>
                        <a:lstStyle/>
                        <a:p>
                          <a:pPr algn="ctr"/>
                          <a:r>
                            <a:rPr lang="en-US" dirty="0"/>
                            <a:t>80</a:t>
                          </a:r>
                          <a:endParaRPr lang="en-IN" dirty="0"/>
                        </a:p>
                      </a:txBody>
                      <a:tcPr/>
                    </a:tc>
                    <a:tc>
                      <a:txBody>
                        <a:bodyPr/>
                        <a:lstStyle/>
                        <a:p>
                          <a:pPr algn="ctr"/>
                          <a:r>
                            <a:rPr lang="en-US" dirty="0"/>
                            <a:t>1</a:t>
                          </a:r>
                          <a:endParaRPr lang="en-IN" dirty="0"/>
                        </a:p>
                      </a:txBody>
                      <a:tcPr/>
                    </a:tc>
                    <a:tc>
                      <a:txBody>
                        <a:bodyPr/>
                        <a:lstStyle/>
                        <a:p>
                          <a:pPr algn="ctr"/>
                          <a:r>
                            <a:rPr lang="en-US" dirty="0"/>
                            <a:t>80</a:t>
                          </a:r>
                          <a:endParaRPr lang="en-IN" dirty="0"/>
                        </a:p>
                      </a:txBody>
                      <a:tcPr/>
                    </a:tc>
                    <a:extLst>
                      <a:ext uri="{0D108BD9-81ED-4DB2-BD59-A6C34878D82A}">
                        <a16:rowId xmlns:a16="http://schemas.microsoft.com/office/drawing/2014/main" val="2768469242"/>
                      </a:ext>
                    </a:extLst>
                  </a:tr>
                  <a:tr h="370840">
                    <a:tc>
                      <a:txBody>
                        <a:bodyPr/>
                        <a:lstStyle/>
                        <a:p>
                          <a:pPr algn="ctr"/>
                          <a:r>
                            <a:rPr lang="en-US" dirty="0"/>
                            <a:t>46</a:t>
                          </a:r>
                          <a:endParaRPr lang="en-IN" dirty="0"/>
                        </a:p>
                      </a:txBody>
                      <a:tcPr/>
                    </a:tc>
                    <a:tc>
                      <a:txBody>
                        <a:bodyPr/>
                        <a:lstStyle/>
                        <a:p>
                          <a:pPr algn="ctr"/>
                          <a:r>
                            <a:rPr lang="en-US" dirty="0"/>
                            <a:t>2</a:t>
                          </a:r>
                          <a:endParaRPr lang="en-IN" dirty="0"/>
                        </a:p>
                      </a:txBody>
                      <a:tcPr/>
                    </a:tc>
                    <a:tc>
                      <a:txBody>
                        <a:bodyPr/>
                        <a:lstStyle/>
                        <a:p>
                          <a:pPr algn="ctr"/>
                          <a:r>
                            <a:rPr lang="en-US" dirty="0"/>
                            <a:t>= 46*2 = 92</a:t>
                          </a:r>
                          <a:endParaRPr lang="en-IN" dirty="0"/>
                        </a:p>
                      </a:txBody>
                      <a:tcPr/>
                    </a:tc>
                    <a:extLst>
                      <a:ext uri="{0D108BD9-81ED-4DB2-BD59-A6C34878D82A}">
                        <a16:rowId xmlns:a16="http://schemas.microsoft.com/office/drawing/2014/main" val="2508393014"/>
                      </a:ext>
                    </a:extLst>
                  </a:tr>
                  <a:tr h="370840">
                    <a:tc>
                      <a:txBody>
                        <a:bodyPr/>
                        <a:lstStyle/>
                        <a:p>
                          <a:pPr algn="ctr"/>
                          <a:r>
                            <a:rPr lang="en-US" dirty="0"/>
                            <a:t>81</a:t>
                          </a:r>
                          <a:endParaRPr lang="en-IN" dirty="0"/>
                        </a:p>
                      </a:txBody>
                      <a:tcPr/>
                    </a:tc>
                    <a:tc>
                      <a:txBody>
                        <a:bodyPr/>
                        <a:lstStyle/>
                        <a:p>
                          <a:pPr algn="ctr"/>
                          <a:r>
                            <a:rPr lang="en-US" dirty="0"/>
                            <a:t>1</a:t>
                          </a:r>
                          <a:endParaRPr lang="en-IN" dirty="0"/>
                        </a:p>
                      </a:txBody>
                      <a:tcPr/>
                    </a:tc>
                    <a:tc>
                      <a:txBody>
                        <a:bodyPr/>
                        <a:lstStyle/>
                        <a:p>
                          <a:pPr algn="ctr"/>
                          <a:r>
                            <a:rPr lang="en-US" dirty="0"/>
                            <a:t>81</a:t>
                          </a:r>
                        </a:p>
                      </a:txBody>
                      <a:tcPr/>
                    </a:tc>
                    <a:extLst>
                      <a:ext uri="{0D108BD9-81ED-4DB2-BD59-A6C34878D82A}">
                        <a16:rowId xmlns:a16="http://schemas.microsoft.com/office/drawing/2014/main" val="1406839398"/>
                      </a:ext>
                    </a:extLst>
                  </a:tr>
                  <a:tr h="370840">
                    <a:tc>
                      <a:txBody>
                        <a:bodyPr/>
                        <a:lstStyle/>
                        <a:p>
                          <a:pPr algn="ctr"/>
                          <a:r>
                            <a:rPr lang="en-US" dirty="0"/>
                            <a:t>54</a:t>
                          </a:r>
                          <a:endParaRPr lang="en-IN" dirty="0"/>
                        </a:p>
                      </a:txBody>
                      <a:tcPr/>
                    </a:tc>
                    <a:tc>
                      <a:txBody>
                        <a:bodyPr/>
                        <a:lstStyle/>
                        <a:p>
                          <a:pPr algn="ctr"/>
                          <a:r>
                            <a:rPr lang="en-US" dirty="0"/>
                            <a:t>1</a:t>
                          </a:r>
                          <a:endParaRPr lang="en-IN" dirty="0"/>
                        </a:p>
                      </a:txBody>
                      <a:tcPr/>
                    </a:tc>
                    <a:tc>
                      <a:txBody>
                        <a:bodyPr/>
                        <a:lstStyle/>
                        <a:p>
                          <a:pPr algn="ctr"/>
                          <a:r>
                            <a:rPr lang="en-US" dirty="0"/>
                            <a:t>54</a:t>
                          </a:r>
                        </a:p>
                      </a:txBody>
                      <a:tcPr/>
                    </a:tc>
                    <a:extLst>
                      <a:ext uri="{0D108BD9-81ED-4DB2-BD59-A6C34878D82A}">
                        <a16:rowId xmlns:a16="http://schemas.microsoft.com/office/drawing/2014/main" val="1839153073"/>
                      </a:ext>
                    </a:extLst>
                  </a:tr>
                  <a:tr h="370840">
                    <a:tc>
                      <a:txBody>
                        <a:bodyPr/>
                        <a:lstStyle/>
                        <a:p>
                          <a:pPr algn="ctr"/>
                          <a:r>
                            <a:rPr lang="en-US" dirty="0"/>
                            <a:t>83</a:t>
                          </a:r>
                          <a:endParaRPr lang="en-IN" dirty="0"/>
                        </a:p>
                      </a:txBody>
                      <a:tcPr/>
                    </a:tc>
                    <a:tc>
                      <a:txBody>
                        <a:bodyPr/>
                        <a:lstStyle/>
                        <a:p>
                          <a:pPr algn="ctr"/>
                          <a:r>
                            <a:rPr lang="en-US" dirty="0"/>
                            <a:t>1</a:t>
                          </a:r>
                          <a:endParaRPr lang="en-IN" dirty="0"/>
                        </a:p>
                      </a:txBody>
                      <a:tcPr/>
                    </a:tc>
                    <a:tc>
                      <a:txBody>
                        <a:bodyPr/>
                        <a:lstStyle/>
                        <a:p>
                          <a:pPr algn="ctr"/>
                          <a:r>
                            <a:rPr lang="en-US" dirty="0"/>
                            <a:t>83</a:t>
                          </a:r>
                        </a:p>
                      </a:txBody>
                      <a:tcPr/>
                    </a:tc>
                    <a:extLst>
                      <a:ext uri="{0D108BD9-81ED-4DB2-BD59-A6C34878D82A}">
                        <a16:rowId xmlns:a16="http://schemas.microsoft.com/office/drawing/2014/main" val="1537598701"/>
                      </a:ext>
                    </a:extLst>
                  </a:tr>
                  <a:tr h="370840">
                    <a:tc>
                      <a:txBody>
                        <a:bodyPr/>
                        <a:lstStyle/>
                        <a:p>
                          <a:pPr algn="ctr"/>
                          <a:endParaRPr lang="en-IN" dirty="0"/>
                        </a:p>
                      </a:txBody>
                      <a:tcPr/>
                    </a:tc>
                    <a:tc>
                      <a:txBody>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IN" i="1" smtClean="0">
                                        <a:latin typeface="Cambria Math" panose="02040503050406030204" pitchFamily="18" charset="0"/>
                                      </a:rPr>
                                    </m:ctrlPr>
                                  </m:naryPr>
                                  <m:sub/>
                                  <m:sup/>
                                  <m:e>
                                    <m:sSub>
                                      <m:sSubPr>
                                        <m:ctrlPr>
                                          <a:rPr lang="en-I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=10</m:t>
                                </m:r>
                              </m:oMath>
                            </m:oMathPara>
                          </a14:m>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subHide m:val="on"/>
                                    <m:supHide m:val="on"/>
                                    <m:ctrlPr>
                                      <a:rPr lang="en-IN" i="1" smtClean="0">
                                        <a:latin typeface="Cambria Math" panose="02040503050406030204" pitchFamily="18" charset="0"/>
                                      </a:rPr>
                                    </m:ctrlPr>
                                  </m:naryPr>
                                  <m:sub/>
                                  <m:sup/>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sSub>
                                              <m:sSubPr>
                                                <m:ctrlPr>
                                                  <a:rPr lang="en-I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ub>
                                        </m:sSub>
                                      </m:e>
                                    </m:d>
                                    <m:r>
                                      <a:rPr lang="en-US" b="0" i="1" smtClean="0">
                                        <a:latin typeface="Cambria Math" panose="02040503050406030204" pitchFamily="18" charset="0"/>
                                      </a:rPr>
                                      <m:t>=720</m:t>
                                    </m:r>
                                  </m:e>
                                </m:nary>
                              </m:oMath>
                            </m:oMathPara>
                          </a14:m>
                          <a:endParaRPr lang="en-IN" dirty="0"/>
                        </a:p>
                      </a:txBody>
                      <a:tcPr/>
                    </a:tc>
                    <a:extLst>
                      <a:ext uri="{0D108BD9-81ED-4DB2-BD59-A6C34878D82A}">
                        <a16:rowId xmlns:a16="http://schemas.microsoft.com/office/drawing/2014/main" val="2458444384"/>
                      </a:ext>
                    </a:extLst>
                  </a:tr>
                </a:tbl>
              </a:graphicData>
            </a:graphic>
          </p:graphicFrame>
        </mc:Choice>
        <mc:Fallback xmlns="">
          <p:graphicFrame>
            <p:nvGraphicFramePr>
              <p:cNvPr id="5" name="Table 5">
                <a:extLst>
                  <a:ext uri="{FF2B5EF4-FFF2-40B4-BE49-F238E27FC236}">
                    <a16:creationId xmlns:a16="http://schemas.microsoft.com/office/drawing/2014/main" id="{91FBCACB-88C2-6DFC-6024-62B6490433DA}"/>
                  </a:ext>
                </a:extLst>
              </p:cNvPr>
              <p:cNvGraphicFramePr>
                <a:graphicFrameLocks noGrp="1"/>
              </p:cNvGraphicFramePr>
              <p:nvPr>
                <p:extLst>
                  <p:ext uri="{D42A27DB-BD31-4B8C-83A1-F6EECF244321}">
                    <p14:modId xmlns:p14="http://schemas.microsoft.com/office/powerpoint/2010/main" val="893101378"/>
                  </p:ext>
                </p:extLst>
              </p:nvPr>
            </p:nvGraphicFramePr>
            <p:xfrm>
              <a:off x="4669072" y="2678366"/>
              <a:ext cx="4928277" cy="4179634"/>
            </p:xfrm>
            <a:graphic>
              <a:graphicData uri="http://schemas.openxmlformats.org/drawingml/2006/table">
                <a:tbl>
                  <a:tblPr firstRow="1" bandRow="1">
                    <a:tableStyleId>{7DF18680-E054-41AD-8BC1-D1AEF772440D}</a:tableStyleId>
                  </a:tblPr>
                  <a:tblGrid>
                    <a:gridCol w="1032551">
                      <a:extLst>
                        <a:ext uri="{9D8B030D-6E8A-4147-A177-3AD203B41FA5}">
                          <a16:colId xmlns:a16="http://schemas.microsoft.com/office/drawing/2014/main" val="3860932665"/>
                        </a:ext>
                      </a:extLst>
                    </a:gridCol>
                    <a:gridCol w="1947863">
                      <a:extLst>
                        <a:ext uri="{9D8B030D-6E8A-4147-A177-3AD203B41FA5}">
                          <a16:colId xmlns:a16="http://schemas.microsoft.com/office/drawing/2014/main" val="640041738"/>
                        </a:ext>
                      </a:extLst>
                    </a:gridCol>
                    <a:gridCol w="1947863">
                      <a:extLst>
                        <a:ext uri="{9D8B030D-6E8A-4147-A177-3AD203B41FA5}">
                          <a16:colId xmlns:a16="http://schemas.microsoft.com/office/drawing/2014/main" val="1538194997"/>
                        </a:ext>
                      </a:extLst>
                    </a:gridCol>
                  </a:tblGrid>
                  <a:tr h="457200">
                    <a:tc>
                      <a:txBody>
                        <a:bodyPr/>
                        <a:lstStyle/>
                        <a:p>
                          <a:pPr algn="ctr"/>
                          <a:r>
                            <a:rPr lang="en-US" sz="2400" i="1" dirty="0">
                              <a:solidFill>
                                <a:schemeClr val="tx1"/>
                              </a:solidFill>
                            </a:rPr>
                            <a:t>x</a:t>
                          </a:r>
                          <a:endParaRPr lang="en-IN" sz="2400" i="1" dirty="0">
                            <a:solidFill>
                              <a:schemeClr val="tx1"/>
                            </a:solidFill>
                          </a:endParaRPr>
                        </a:p>
                      </a:txBody>
                      <a:tcPr/>
                    </a:tc>
                    <a:tc>
                      <a:txBody>
                        <a:bodyPr/>
                        <a:lstStyle/>
                        <a:p>
                          <a:pPr algn="ctr"/>
                          <a:r>
                            <a:rPr lang="en-US" sz="2400" i="1" dirty="0">
                              <a:solidFill>
                                <a:schemeClr val="tx1"/>
                              </a:solidFill>
                            </a:rPr>
                            <a:t>f</a:t>
                          </a:r>
                          <a:r>
                            <a:rPr lang="en-US" sz="2400" i="1" baseline="-25000" dirty="0">
                              <a:solidFill>
                                <a:schemeClr val="tx1"/>
                              </a:solidFill>
                            </a:rPr>
                            <a:t>x</a:t>
                          </a:r>
                          <a:endParaRPr lang="en-IN" sz="2400" i="1" baseline="-250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x. f</a:t>
                          </a:r>
                          <a:r>
                            <a:rPr lang="en-US" sz="2400" i="1" baseline="-25000" dirty="0">
                              <a:solidFill>
                                <a:schemeClr val="tx1"/>
                              </a:solidFill>
                            </a:rPr>
                            <a:t>x</a:t>
                          </a:r>
                          <a:endParaRPr lang="en-IN" sz="2400" i="1" baseline="-25000" dirty="0">
                            <a:solidFill>
                              <a:schemeClr val="tx1"/>
                            </a:solidFill>
                          </a:endParaRPr>
                        </a:p>
                      </a:txBody>
                      <a:tcPr/>
                    </a:tc>
                    <a:extLst>
                      <a:ext uri="{0D108BD9-81ED-4DB2-BD59-A6C34878D82A}">
                        <a16:rowId xmlns:a16="http://schemas.microsoft.com/office/drawing/2014/main" val="2708877686"/>
                      </a:ext>
                    </a:extLst>
                  </a:tr>
                  <a:tr h="370840">
                    <a:tc>
                      <a:txBody>
                        <a:bodyPr/>
                        <a:lstStyle/>
                        <a:p>
                          <a:pPr algn="ctr"/>
                          <a:r>
                            <a:rPr lang="en-US" dirty="0"/>
                            <a:t>72</a:t>
                          </a:r>
                          <a:endParaRPr lang="en-IN" dirty="0"/>
                        </a:p>
                      </a:txBody>
                      <a:tcPr/>
                    </a:tc>
                    <a:tc>
                      <a:txBody>
                        <a:bodyPr/>
                        <a:lstStyle/>
                        <a:p>
                          <a:pPr algn="ctr"/>
                          <a:r>
                            <a:rPr lang="en-US" dirty="0"/>
                            <a:t>2</a:t>
                          </a:r>
                          <a:endParaRPr lang="en-IN" dirty="0"/>
                        </a:p>
                      </a:txBody>
                      <a:tcPr/>
                    </a:tc>
                    <a:tc>
                      <a:txBody>
                        <a:bodyPr/>
                        <a:lstStyle/>
                        <a:p>
                          <a:pPr algn="ctr"/>
                          <a:r>
                            <a:rPr lang="en-US" dirty="0"/>
                            <a:t>=72*2 = 144</a:t>
                          </a:r>
                          <a:endParaRPr lang="en-IN" dirty="0"/>
                        </a:p>
                      </a:txBody>
                      <a:tcPr/>
                    </a:tc>
                    <a:extLst>
                      <a:ext uri="{0D108BD9-81ED-4DB2-BD59-A6C34878D82A}">
                        <a16:rowId xmlns:a16="http://schemas.microsoft.com/office/drawing/2014/main" val="1008693135"/>
                      </a:ext>
                    </a:extLst>
                  </a:tr>
                  <a:tr h="370840">
                    <a:tc>
                      <a:txBody>
                        <a:bodyPr/>
                        <a:lstStyle/>
                        <a:p>
                          <a:pPr algn="ctr"/>
                          <a:r>
                            <a:rPr lang="en-US" dirty="0"/>
                            <a:t>91</a:t>
                          </a:r>
                          <a:endParaRPr lang="en-IN" dirty="0"/>
                        </a:p>
                      </a:txBody>
                      <a:tcPr/>
                    </a:tc>
                    <a:tc>
                      <a:txBody>
                        <a:bodyPr/>
                        <a:lstStyle/>
                        <a:p>
                          <a:pPr algn="ctr"/>
                          <a:r>
                            <a:rPr lang="en-US" dirty="0"/>
                            <a:t>1</a:t>
                          </a:r>
                          <a:endParaRPr lang="en-IN" dirty="0"/>
                        </a:p>
                      </a:txBody>
                      <a:tcPr/>
                    </a:tc>
                    <a:tc>
                      <a:txBody>
                        <a:bodyPr/>
                        <a:lstStyle/>
                        <a:p>
                          <a:pPr algn="ctr"/>
                          <a:r>
                            <a:rPr lang="en-US" dirty="0"/>
                            <a:t>91</a:t>
                          </a:r>
                          <a:endParaRPr lang="en-IN" dirty="0"/>
                        </a:p>
                      </a:txBody>
                      <a:tcPr/>
                    </a:tc>
                    <a:extLst>
                      <a:ext uri="{0D108BD9-81ED-4DB2-BD59-A6C34878D82A}">
                        <a16:rowId xmlns:a16="http://schemas.microsoft.com/office/drawing/2014/main" val="812221338"/>
                      </a:ext>
                    </a:extLst>
                  </a:tr>
                  <a:tr h="370840">
                    <a:tc>
                      <a:txBody>
                        <a:bodyPr/>
                        <a:lstStyle/>
                        <a:p>
                          <a:pPr algn="ctr"/>
                          <a:r>
                            <a:rPr lang="en-US" dirty="0"/>
                            <a:t>77</a:t>
                          </a:r>
                          <a:endParaRPr lang="en-IN" dirty="0"/>
                        </a:p>
                      </a:txBody>
                      <a:tcPr/>
                    </a:tc>
                    <a:tc>
                      <a:txBody>
                        <a:bodyPr/>
                        <a:lstStyle/>
                        <a:p>
                          <a:pPr algn="ctr"/>
                          <a:r>
                            <a:rPr lang="en-US" dirty="0"/>
                            <a:t>1</a:t>
                          </a:r>
                          <a:endParaRPr lang="en-IN" dirty="0"/>
                        </a:p>
                      </a:txBody>
                      <a:tcPr/>
                    </a:tc>
                    <a:tc>
                      <a:txBody>
                        <a:bodyPr/>
                        <a:lstStyle/>
                        <a:p>
                          <a:pPr algn="ctr"/>
                          <a:r>
                            <a:rPr lang="en-US" dirty="0"/>
                            <a:t>77</a:t>
                          </a:r>
                          <a:endParaRPr lang="en-IN" dirty="0"/>
                        </a:p>
                      </a:txBody>
                      <a:tcPr/>
                    </a:tc>
                    <a:extLst>
                      <a:ext uri="{0D108BD9-81ED-4DB2-BD59-A6C34878D82A}">
                        <a16:rowId xmlns:a16="http://schemas.microsoft.com/office/drawing/2014/main" val="3255842077"/>
                      </a:ext>
                    </a:extLst>
                  </a:tr>
                  <a:tr h="370840">
                    <a:tc>
                      <a:txBody>
                        <a:bodyPr/>
                        <a:lstStyle/>
                        <a:p>
                          <a:pPr algn="ctr"/>
                          <a:r>
                            <a:rPr lang="en-US" dirty="0"/>
                            <a:t>80</a:t>
                          </a:r>
                          <a:endParaRPr lang="en-IN" dirty="0"/>
                        </a:p>
                      </a:txBody>
                      <a:tcPr/>
                    </a:tc>
                    <a:tc>
                      <a:txBody>
                        <a:bodyPr/>
                        <a:lstStyle/>
                        <a:p>
                          <a:pPr algn="ctr"/>
                          <a:r>
                            <a:rPr lang="en-US" dirty="0"/>
                            <a:t>1</a:t>
                          </a:r>
                          <a:endParaRPr lang="en-IN" dirty="0"/>
                        </a:p>
                      </a:txBody>
                      <a:tcPr/>
                    </a:tc>
                    <a:tc>
                      <a:txBody>
                        <a:bodyPr/>
                        <a:lstStyle/>
                        <a:p>
                          <a:pPr algn="ctr"/>
                          <a:r>
                            <a:rPr lang="en-US" dirty="0"/>
                            <a:t>80</a:t>
                          </a:r>
                          <a:endParaRPr lang="en-IN" dirty="0"/>
                        </a:p>
                      </a:txBody>
                      <a:tcPr/>
                    </a:tc>
                    <a:extLst>
                      <a:ext uri="{0D108BD9-81ED-4DB2-BD59-A6C34878D82A}">
                        <a16:rowId xmlns:a16="http://schemas.microsoft.com/office/drawing/2014/main" val="2768469242"/>
                      </a:ext>
                    </a:extLst>
                  </a:tr>
                  <a:tr h="370840">
                    <a:tc>
                      <a:txBody>
                        <a:bodyPr/>
                        <a:lstStyle/>
                        <a:p>
                          <a:pPr algn="ctr"/>
                          <a:r>
                            <a:rPr lang="en-US" dirty="0"/>
                            <a:t>46</a:t>
                          </a:r>
                          <a:endParaRPr lang="en-IN" dirty="0"/>
                        </a:p>
                      </a:txBody>
                      <a:tcPr/>
                    </a:tc>
                    <a:tc>
                      <a:txBody>
                        <a:bodyPr/>
                        <a:lstStyle/>
                        <a:p>
                          <a:pPr algn="ctr"/>
                          <a:r>
                            <a:rPr lang="en-US" dirty="0"/>
                            <a:t>2</a:t>
                          </a:r>
                          <a:endParaRPr lang="en-IN" dirty="0"/>
                        </a:p>
                      </a:txBody>
                      <a:tcPr/>
                    </a:tc>
                    <a:tc>
                      <a:txBody>
                        <a:bodyPr/>
                        <a:lstStyle/>
                        <a:p>
                          <a:pPr algn="ctr"/>
                          <a:r>
                            <a:rPr lang="en-US" dirty="0"/>
                            <a:t>= 46*2 = 92</a:t>
                          </a:r>
                          <a:endParaRPr lang="en-IN" dirty="0"/>
                        </a:p>
                      </a:txBody>
                      <a:tcPr/>
                    </a:tc>
                    <a:extLst>
                      <a:ext uri="{0D108BD9-81ED-4DB2-BD59-A6C34878D82A}">
                        <a16:rowId xmlns:a16="http://schemas.microsoft.com/office/drawing/2014/main" val="2508393014"/>
                      </a:ext>
                    </a:extLst>
                  </a:tr>
                  <a:tr h="370840">
                    <a:tc>
                      <a:txBody>
                        <a:bodyPr/>
                        <a:lstStyle/>
                        <a:p>
                          <a:pPr algn="ctr"/>
                          <a:r>
                            <a:rPr lang="en-US" dirty="0"/>
                            <a:t>81</a:t>
                          </a:r>
                          <a:endParaRPr lang="en-IN" dirty="0"/>
                        </a:p>
                      </a:txBody>
                      <a:tcPr/>
                    </a:tc>
                    <a:tc>
                      <a:txBody>
                        <a:bodyPr/>
                        <a:lstStyle/>
                        <a:p>
                          <a:pPr algn="ctr"/>
                          <a:r>
                            <a:rPr lang="en-US" dirty="0"/>
                            <a:t>1</a:t>
                          </a:r>
                          <a:endParaRPr lang="en-IN" dirty="0"/>
                        </a:p>
                      </a:txBody>
                      <a:tcPr/>
                    </a:tc>
                    <a:tc>
                      <a:txBody>
                        <a:bodyPr/>
                        <a:lstStyle/>
                        <a:p>
                          <a:pPr algn="ctr"/>
                          <a:r>
                            <a:rPr lang="en-US" dirty="0"/>
                            <a:t>81</a:t>
                          </a:r>
                        </a:p>
                      </a:txBody>
                      <a:tcPr/>
                    </a:tc>
                    <a:extLst>
                      <a:ext uri="{0D108BD9-81ED-4DB2-BD59-A6C34878D82A}">
                        <a16:rowId xmlns:a16="http://schemas.microsoft.com/office/drawing/2014/main" val="1406839398"/>
                      </a:ext>
                    </a:extLst>
                  </a:tr>
                  <a:tr h="370840">
                    <a:tc>
                      <a:txBody>
                        <a:bodyPr/>
                        <a:lstStyle/>
                        <a:p>
                          <a:pPr algn="ctr"/>
                          <a:r>
                            <a:rPr lang="en-US" dirty="0"/>
                            <a:t>54</a:t>
                          </a:r>
                          <a:endParaRPr lang="en-IN" dirty="0"/>
                        </a:p>
                      </a:txBody>
                      <a:tcPr/>
                    </a:tc>
                    <a:tc>
                      <a:txBody>
                        <a:bodyPr/>
                        <a:lstStyle/>
                        <a:p>
                          <a:pPr algn="ctr"/>
                          <a:r>
                            <a:rPr lang="en-US" dirty="0"/>
                            <a:t>1</a:t>
                          </a:r>
                          <a:endParaRPr lang="en-IN" dirty="0"/>
                        </a:p>
                      </a:txBody>
                      <a:tcPr/>
                    </a:tc>
                    <a:tc>
                      <a:txBody>
                        <a:bodyPr/>
                        <a:lstStyle/>
                        <a:p>
                          <a:pPr algn="ctr"/>
                          <a:r>
                            <a:rPr lang="en-US" dirty="0"/>
                            <a:t>54</a:t>
                          </a:r>
                        </a:p>
                      </a:txBody>
                      <a:tcPr/>
                    </a:tc>
                    <a:extLst>
                      <a:ext uri="{0D108BD9-81ED-4DB2-BD59-A6C34878D82A}">
                        <a16:rowId xmlns:a16="http://schemas.microsoft.com/office/drawing/2014/main" val="1839153073"/>
                      </a:ext>
                    </a:extLst>
                  </a:tr>
                  <a:tr h="370840">
                    <a:tc>
                      <a:txBody>
                        <a:bodyPr/>
                        <a:lstStyle/>
                        <a:p>
                          <a:pPr algn="ctr"/>
                          <a:r>
                            <a:rPr lang="en-US" dirty="0"/>
                            <a:t>83</a:t>
                          </a:r>
                          <a:endParaRPr lang="en-IN" dirty="0"/>
                        </a:p>
                      </a:txBody>
                      <a:tcPr/>
                    </a:tc>
                    <a:tc>
                      <a:txBody>
                        <a:bodyPr/>
                        <a:lstStyle/>
                        <a:p>
                          <a:pPr algn="ctr"/>
                          <a:r>
                            <a:rPr lang="en-US" dirty="0"/>
                            <a:t>1</a:t>
                          </a:r>
                          <a:endParaRPr lang="en-IN" dirty="0"/>
                        </a:p>
                      </a:txBody>
                      <a:tcPr/>
                    </a:tc>
                    <a:tc>
                      <a:txBody>
                        <a:bodyPr/>
                        <a:lstStyle/>
                        <a:p>
                          <a:pPr algn="ctr"/>
                          <a:r>
                            <a:rPr lang="en-US" dirty="0"/>
                            <a:t>83</a:t>
                          </a:r>
                        </a:p>
                      </a:txBody>
                      <a:tcPr/>
                    </a:tc>
                    <a:extLst>
                      <a:ext uri="{0D108BD9-81ED-4DB2-BD59-A6C34878D82A}">
                        <a16:rowId xmlns:a16="http://schemas.microsoft.com/office/drawing/2014/main" val="1537598701"/>
                      </a:ext>
                    </a:extLst>
                  </a:tr>
                  <a:tr h="755714">
                    <a:tc>
                      <a:txBody>
                        <a:bodyPr/>
                        <a:lstStyle/>
                        <a:p>
                          <a:pPr algn="ctr"/>
                          <a:endParaRPr lang="en-IN" dirty="0"/>
                        </a:p>
                      </a:txBody>
                      <a:tcPr/>
                    </a:tc>
                    <a:tc>
                      <a:txBody>
                        <a:bodyPr/>
                        <a:lstStyle/>
                        <a:p>
                          <a:endParaRPr lang="en-US"/>
                        </a:p>
                      </a:txBody>
                      <a:tcPr>
                        <a:blipFill>
                          <a:blip r:embed="rId4"/>
                          <a:stretch>
                            <a:fillRect l="-53438" t="-459677" r="-101250" b="-2419"/>
                          </a:stretch>
                        </a:blipFill>
                      </a:tcPr>
                    </a:tc>
                    <a:tc>
                      <a:txBody>
                        <a:bodyPr/>
                        <a:lstStyle/>
                        <a:p>
                          <a:endParaRPr lang="en-US"/>
                        </a:p>
                      </a:txBody>
                      <a:tcPr>
                        <a:blipFill>
                          <a:blip r:embed="rId4"/>
                          <a:stretch>
                            <a:fillRect l="-153438" t="-459677" r="-1250" b="-2419"/>
                          </a:stretch>
                        </a:blipFill>
                      </a:tcPr>
                    </a:tc>
                    <a:extLst>
                      <a:ext uri="{0D108BD9-81ED-4DB2-BD59-A6C34878D82A}">
                        <a16:rowId xmlns:a16="http://schemas.microsoft.com/office/drawing/2014/main" val="2458444384"/>
                      </a:ext>
                    </a:extLst>
                  </a:tr>
                </a:tbl>
              </a:graphicData>
            </a:graphic>
          </p:graphicFrame>
        </mc:Fallback>
      </mc:AlternateContent>
      <p:sp>
        <p:nvSpPr>
          <p:cNvPr id="6" name="TextBox 5">
            <a:extLst>
              <a:ext uri="{FF2B5EF4-FFF2-40B4-BE49-F238E27FC236}">
                <a16:creationId xmlns:a16="http://schemas.microsoft.com/office/drawing/2014/main" id="{52967B5F-0B2E-BCD0-4420-915B07203E9D}"/>
              </a:ext>
            </a:extLst>
          </p:cNvPr>
          <p:cNvSpPr txBox="1"/>
          <p:nvPr/>
        </p:nvSpPr>
        <p:spPr>
          <a:xfrm>
            <a:off x="676178" y="5669141"/>
            <a:ext cx="3679937" cy="923330"/>
          </a:xfrm>
          <a:prstGeom prst="rect">
            <a:avLst/>
          </a:prstGeom>
          <a:noFill/>
        </p:spPr>
        <p:txBody>
          <a:bodyPr wrap="square" rtlCol="0">
            <a:spAutoFit/>
          </a:bodyPr>
          <a:lstStyle/>
          <a:p>
            <a:r>
              <a:rPr lang="en-US" dirty="0"/>
              <a:t>Population: The group we are interested in studying</a:t>
            </a:r>
          </a:p>
          <a:p>
            <a:r>
              <a:rPr lang="en-US" dirty="0"/>
              <a:t>Sample: A subset of Population</a:t>
            </a:r>
          </a:p>
        </p:txBody>
      </p:sp>
    </p:spTree>
    <p:extLst>
      <p:ext uri="{BB962C8B-B14F-4D97-AF65-F5344CB8AC3E}">
        <p14:creationId xmlns:p14="http://schemas.microsoft.com/office/powerpoint/2010/main" val="185253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6740DBF-2D90-CF6E-3ED4-13E7361233A2}"/>
              </a:ext>
            </a:extLst>
          </p:cNvPr>
          <p:cNvSpPr txBox="1">
            <a:spLocks noChangeArrowheads="1"/>
          </p:cNvSpPr>
          <p:nvPr/>
        </p:nvSpPr>
        <p:spPr>
          <a:xfrm>
            <a:off x="731520" y="136525"/>
            <a:ext cx="8730533" cy="64300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a:t>Descriptive Statistics Types</a:t>
            </a:r>
            <a:endParaRPr lang="en-US" altLang="en-US" b="1" dirty="0"/>
          </a:p>
        </p:txBody>
      </p:sp>
      <p:sp>
        <p:nvSpPr>
          <p:cNvPr id="3" name="Rectangle 3">
            <a:extLst>
              <a:ext uri="{FF2B5EF4-FFF2-40B4-BE49-F238E27FC236}">
                <a16:creationId xmlns:a16="http://schemas.microsoft.com/office/drawing/2014/main" id="{2A719982-249D-496E-28CD-67B125D992DB}"/>
              </a:ext>
            </a:extLst>
          </p:cNvPr>
          <p:cNvSpPr txBox="1">
            <a:spLocks noChangeArrowheads="1"/>
          </p:cNvSpPr>
          <p:nvPr/>
        </p:nvSpPr>
        <p:spPr>
          <a:xfrm>
            <a:off x="3839845" y="1077788"/>
            <a:ext cx="7790180" cy="49174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
                <a:srgbClr val="C00000"/>
              </a:buClr>
            </a:pPr>
            <a:r>
              <a:rPr lang="en-US" altLang="en-US" sz="2400">
                <a:solidFill>
                  <a:srgbClr val="C00000"/>
                </a:solidFill>
              </a:rPr>
              <a:t>Measures of Central Tendency</a:t>
            </a:r>
          </a:p>
          <a:p>
            <a:pPr lvl="1">
              <a:lnSpc>
                <a:spcPct val="120000"/>
              </a:lnSpc>
            </a:pPr>
            <a:r>
              <a:rPr lang="en-US" altLang="en-US" sz="2000">
                <a:highlight>
                  <a:srgbClr val="00FFFF"/>
                </a:highlight>
              </a:rPr>
              <a:t>Median</a:t>
            </a:r>
            <a:r>
              <a:rPr lang="en-US" altLang="en-US" sz="2000"/>
              <a:t>: Middle observation </a:t>
            </a:r>
          </a:p>
          <a:p>
            <a:pPr lvl="1">
              <a:lnSpc>
                <a:spcPct val="120000"/>
              </a:lnSpc>
            </a:pPr>
            <a:r>
              <a:rPr lang="en-US" altLang="en-US" sz="2000"/>
              <a:t>Arrange in ascending order: </a:t>
            </a:r>
            <a:r>
              <a:rPr lang="en-US" altLang="en-US" sz="2000">
                <a:solidFill>
                  <a:schemeClr val="accent4"/>
                </a:solidFill>
              </a:rPr>
              <a:t>46, 46, 54, 72, 72, </a:t>
            </a:r>
            <a:r>
              <a:rPr lang="en-US" altLang="en-US" sz="2000"/>
              <a:t> </a:t>
            </a:r>
            <a:r>
              <a:rPr lang="en-US" altLang="en-US" sz="2000">
                <a:solidFill>
                  <a:schemeClr val="accent6"/>
                </a:solidFill>
              </a:rPr>
              <a:t>77, 80, 81, 83, 91</a:t>
            </a:r>
          </a:p>
          <a:p>
            <a:pPr lvl="1">
              <a:lnSpc>
                <a:spcPct val="120000"/>
              </a:lnSpc>
            </a:pPr>
            <a:r>
              <a:rPr lang="en-US" altLang="en-US" sz="2000"/>
              <a:t>If </a:t>
            </a:r>
            <a:r>
              <a:rPr lang="en-US" altLang="en-US" sz="2000" i="1"/>
              <a:t>N </a:t>
            </a:r>
            <a:r>
              <a:rPr lang="en-US" altLang="en-US" sz="2000"/>
              <a:t>is even- Median is mean of [</a:t>
            </a:r>
            <a:r>
              <a:rPr lang="en-US" altLang="en-US" sz="2000" i="1"/>
              <a:t>N/2 th and (N/2+1) th]  elements</a:t>
            </a:r>
          </a:p>
          <a:p>
            <a:pPr marL="457200" lvl="1" indent="0">
              <a:lnSpc>
                <a:spcPct val="120000"/>
              </a:lnSpc>
              <a:buFont typeface="Arial" panose="020B0604020202020204" pitchFamily="34" charset="0"/>
              <a:buNone/>
            </a:pPr>
            <a:r>
              <a:rPr lang="en-US" altLang="en-US" sz="2000">
                <a:solidFill>
                  <a:schemeClr val="accent4"/>
                </a:solidFill>
              </a:rPr>
              <a:t>		46, 46, 54, 72, </a:t>
            </a:r>
            <a:r>
              <a:rPr lang="en-US" altLang="en-US" sz="2000"/>
              <a:t>72</a:t>
            </a:r>
            <a:r>
              <a:rPr lang="en-US" altLang="en-US" sz="2000">
                <a:solidFill>
                  <a:schemeClr val="accent4"/>
                </a:solidFill>
              </a:rPr>
              <a:t>, </a:t>
            </a:r>
            <a:r>
              <a:rPr lang="en-US" altLang="en-US" sz="2000"/>
              <a:t> </a:t>
            </a:r>
            <a:r>
              <a:rPr lang="en-US" altLang="en-US" sz="2000">
                <a:solidFill>
                  <a:schemeClr val="accent6"/>
                </a:solidFill>
              </a:rPr>
              <a:t>77, 80, 81, 83, 91</a:t>
            </a:r>
          </a:p>
          <a:p>
            <a:pPr marL="457200" lvl="1" indent="0">
              <a:lnSpc>
                <a:spcPct val="120000"/>
              </a:lnSpc>
              <a:buFont typeface="Arial" panose="020B0604020202020204" pitchFamily="34" charset="0"/>
              <a:buNone/>
            </a:pPr>
            <a:endParaRPr lang="en-US" altLang="en-US" sz="2000" i="1"/>
          </a:p>
          <a:p>
            <a:pPr lvl="1">
              <a:lnSpc>
                <a:spcPct val="120000"/>
              </a:lnSpc>
            </a:pPr>
            <a:r>
              <a:rPr lang="en-US" altLang="en-US" sz="2000"/>
              <a:t>If </a:t>
            </a:r>
            <a:r>
              <a:rPr lang="en-US" altLang="en-US" sz="2000" i="1"/>
              <a:t>N </a:t>
            </a:r>
            <a:r>
              <a:rPr lang="en-US" altLang="en-US" sz="2000"/>
              <a:t>is odd- Median is median is </a:t>
            </a:r>
            <a:r>
              <a:rPr lang="en-US" altLang="en-US" sz="2000" i="1"/>
              <a:t>(N+1)/2th  element</a:t>
            </a:r>
          </a:p>
          <a:p>
            <a:pPr marL="457200" lvl="1" indent="0">
              <a:lnSpc>
                <a:spcPct val="120000"/>
              </a:lnSpc>
              <a:buFont typeface="Arial" panose="020B0604020202020204" pitchFamily="34" charset="0"/>
              <a:buNone/>
            </a:pPr>
            <a:r>
              <a:rPr lang="en-US" altLang="en-US" sz="2000" i="1"/>
              <a:t>   		</a:t>
            </a:r>
            <a:r>
              <a:rPr lang="en-US" altLang="en-US" sz="2000" i="1">
                <a:solidFill>
                  <a:schemeClr val="accent4"/>
                </a:solidFill>
              </a:rPr>
              <a:t>46, 46, 54, 72</a:t>
            </a:r>
            <a:r>
              <a:rPr lang="en-US" altLang="en-US" sz="2000" i="1"/>
              <a:t>, 72,  </a:t>
            </a:r>
            <a:r>
              <a:rPr lang="en-US" altLang="en-US" sz="2000" i="1">
                <a:solidFill>
                  <a:schemeClr val="accent6"/>
                </a:solidFill>
              </a:rPr>
              <a:t>77, 80, 81, 83</a:t>
            </a:r>
            <a:endParaRPr lang="en-US" altLang="en-US" sz="1400" i="1">
              <a:solidFill>
                <a:schemeClr val="accent6"/>
              </a:solidFill>
            </a:endParaRPr>
          </a:p>
          <a:p>
            <a:pPr marL="457200" lvl="1" indent="0">
              <a:lnSpc>
                <a:spcPct val="120000"/>
              </a:lnSpc>
              <a:buFont typeface="Arial" panose="020B0604020202020204" pitchFamily="34" charset="0"/>
              <a:buNone/>
            </a:pPr>
            <a:endParaRPr lang="en-US" altLang="en-US" sz="2000" i="1"/>
          </a:p>
          <a:p>
            <a:pPr lvl="1">
              <a:lnSpc>
                <a:spcPct val="120000"/>
              </a:lnSpc>
            </a:pPr>
            <a:endParaRPr lang="en-US" altLang="en-US" sz="2000"/>
          </a:p>
          <a:p>
            <a:pPr lvl="1">
              <a:lnSpc>
                <a:spcPct val="120000"/>
              </a:lnSpc>
            </a:pPr>
            <a:endParaRPr lang="en-US" altLang="en-US" sz="2000"/>
          </a:p>
          <a:p>
            <a:pPr lvl="1">
              <a:lnSpc>
                <a:spcPct val="120000"/>
              </a:lnSpc>
            </a:pPr>
            <a:endParaRPr lang="en-US" altLang="en-US" sz="2000"/>
          </a:p>
          <a:p>
            <a:pPr>
              <a:lnSpc>
                <a:spcPct val="120000"/>
              </a:lnSpc>
            </a:pPr>
            <a:endParaRPr lang="en-US" altLang="en-US" sz="2400">
              <a:highlight>
                <a:srgbClr val="00FFFF"/>
              </a:highlight>
            </a:endParaRPr>
          </a:p>
          <a:p>
            <a:pPr>
              <a:lnSpc>
                <a:spcPct val="120000"/>
              </a:lnSpc>
            </a:pPr>
            <a:endParaRPr lang="en-US" altLang="en-US" sz="2000"/>
          </a:p>
          <a:p>
            <a:pPr marL="457200" lvl="1" indent="0">
              <a:lnSpc>
                <a:spcPct val="120000"/>
              </a:lnSpc>
              <a:buFont typeface="Arial" panose="020B0604020202020204" pitchFamily="34" charset="0"/>
              <a:buNone/>
            </a:pPr>
            <a:endParaRPr lang="en-US" altLang="en-US" sz="2000"/>
          </a:p>
          <a:p>
            <a:pPr lvl="1">
              <a:lnSpc>
                <a:spcPct val="120000"/>
              </a:lnSpc>
            </a:pPr>
            <a:endParaRPr lang="en-US" altLang="en-US" sz="2000"/>
          </a:p>
          <a:p>
            <a:pPr lvl="1">
              <a:lnSpc>
                <a:spcPct val="120000"/>
              </a:lnSpc>
            </a:pPr>
            <a:endParaRPr lang="en-US" altLang="en-US" sz="2000"/>
          </a:p>
          <a:p>
            <a:endParaRPr lang="en-US" altLang="en-US" sz="2000" dirty="0"/>
          </a:p>
        </p:txBody>
      </p:sp>
      <p:sp>
        <p:nvSpPr>
          <p:cNvPr id="4" name="Slide Number Placeholder 1">
            <a:extLst>
              <a:ext uri="{FF2B5EF4-FFF2-40B4-BE49-F238E27FC236}">
                <a16:creationId xmlns:a16="http://schemas.microsoft.com/office/drawing/2014/main" id="{6D676F3E-FE04-FEBC-0C88-6D0BE00CB45D}"/>
              </a:ext>
            </a:extLst>
          </p:cNvPr>
          <p:cNvSpPr>
            <a:spLocks noGrp="1"/>
          </p:cNvSpPr>
          <p:nvPr>
            <p:ph type="sldNum" sz="quarter" idx="12"/>
          </p:nvPr>
        </p:nvSpPr>
        <p:spPr>
          <a:xfrm>
            <a:off x="8610600" y="6356350"/>
            <a:ext cx="2743200" cy="365125"/>
          </a:xfrm>
        </p:spPr>
        <p:txBody>
          <a:bodyPr/>
          <a:lstStyle/>
          <a:p>
            <a:fld id="{9AA40207-1116-4CA4-9771-61E7484DE223}" type="slidenum">
              <a:rPr lang="en-IN" smtClean="0"/>
              <a:pPr/>
              <a:t>34</a:t>
            </a:fld>
            <a:endParaRPr lang="en-IN" dirty="0"/>
          </a:p>
        </p:txBody>
      </p:sp>
      <p:pic>
        <p:nvPicPr>
          <p:cNvPr id="5" name="Picture 4">
            <a:extLst>
              <a:ext uri="{FF2B5EF4-FFF2-40B4-BE49-F238E27FC236}">
                <a16:creationId xmlns:a16="http://schemas.microsoft.com/office/drawing/2014/main" id="{7BA19975-76CA-8A7C-7FF4-FAEE707EBC8E}"/>
              </a:ext>
            </a:extLst>
          </p:cNvPr>
          <p:cNvPicPr>
            <a:picLocks noChangeAspect="1"/>
          </p:cNvPicPr>
          <p:nvPr/>
        </p:nvPicPr>
        <p:blipFill>
          <a:blip r:embed="rId2"/>
          <a:stretch>
            <a:fillRect/>
          </a:stretch>
        </p:blipFill>
        <p:spPr>
          <a:xfrm>
            <a:off x="731520" y="1077788"/>
            <a:ext cx="2200275" cy="3228975"/>
          </a:xfrm>
          <a:prstGeom prst="rect">
            <a:avLst/>
          </a:prstGeom>
        </p:spPr>
      </p:pic>
      <p:sp>
        <p:nvSpPr>
          <p:cNvPr id="6" name="Rectangle 3">
            <a:extLst>
              <a:ext uri="{FF2B5EF4-FFF2-40B4-BE49-F238E27FC236}">
                <a16:creationId xmlns:a16="http://schemas.microsoft.com/office/drawing/2014/main" id="{723B993C-479B-6680-5FDA-677210511E9D}"/>
              </a:ext>
            </a:extLst>
          </p:cNvPr>
          <p:cNvSpPr txBox="1">
            <a:spLocks noChangeArrowheads="1"/>
          </p:cNvSpPr>
          <p:nvPr/>
        </p:nvSpPr>
        <p:spPr>
          <a:xfrm>
            <a:off x="4144645" y="5052502"/>
            <a:ext cx="4465955" cy="14554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
                <a:srgbClr val="C00000"/>
              </a:buClr>
            </a:pPr>
            <a:r>
              <a:rPr lang="en-US" altLang="en-US" sz="2400" dirty="0">
                <a:solidFill>
                  <a:srgbClr val="C00000"/>
                </a:solidFill>
              </a:rPr>
              <a:t>Measures of Central Tendency</a:t>
            </a:r>
          </a:p>
          <a:p>
            <a:pPr lvl="1">
              <a:lnSpc>
                <a:spcPct val="120000"/>
              </a:lnSpc>
            </a:pPr>
            <a:r>
              <a:rPr lang="en-US" altLang="en-US" sz="2000" dirty="0">
                <a:highlight>
                  <a:srgbClr val="00FFFF"/>
                </a:highlight>
              </a:rPr>
              <a:t>Mode</a:t>
            </a:r>
            <a:r>
              <a:rPr lang="en-US" altLang="en-US" sz="2000" dirty="0"/>
              <a:t>: Most repetitive value</a:t>
            </a:r>
          </a:p>
          <a:p>
            <a:pPr lvl="1">
              <a:lnSpc>
                <a:spcPct val="120000"/>
              </a:lnSpc>
            </a:pPr>
            <a:r>
              <a:rPr lang="en-US" altLang="en-US" sz="2000" dirty="0"/>
              <a:t>If there is clear such unique value</a:t>
            </a:r>
          </a:p>
          <a:p>
            <a:pPr>
              <a:lnSpc>
                <a:spcPct val="120000"/>
              </a:lnSpc>
            </a:pPr>
            <a:endParaRPr lang="en-US" altLang="en-US" sz="2400" dirty="0">
              <a:highlight>
                <a:srgbClr val="00FFFF"/>
              </a:highlight>
            </a:endParaRPr>
          </a:p>
          <a:p>
            <a:pPr>
              <a:lnSpc>
                <a:spcPct val="120000"/>
              </a:lnSpc>
            </a:pPr>
            <a:endParaRPr lang="en-US" altLang="en-US" sz="2000" dirty="0"/>
          </a:p>
          <a:p>
            <a:pPr marL="457200" lvl="1" indent="0">
              <a:lnSpc>
                <a:spcPct val="120000"/>
              </a:lnSpc>
              <a:buFont typeface="Arial" panose="020B0604020202020204" pitchFamily="34" charset="0"/>
              <a:buNone/>
            </a:pPr>
            <a:endParaRPr lang="en-US" altLang="en-US" sz="2000" dirty="0"/>
          </a:p>
          <a:p>
            <a:pPr lvl="1">
              <a:lnSpc>
                <a:spcPct val="120000"/>
              </a:lnSpc>
            </a:pPr>
            <a:endParaRPr lang="en-US" altLang="en-US" sz="2000" dirty="0"/>
          </a:p>
          <a:p>
            <a:pPr lvl="1">
              <a:lnSpc>
                <a:spcPct val="120000"/>
              </a:lnSpc>
            </a:pPr>
            <a:endParaRPr lang="en-US" altLang="en-US" sz="2000" dirty="0"/>
          </a:p>
          <a:p>
            <a:endParaRPr lang="en-US" altLang="en-US" sz="2000" dirty="0"/>
          </a:p>
        </p:txBody>
      </p:sp>
    </p:spTree>
    <p:extLst>
      <p:ext uri="{BB962C8B-B14F-4D97-AF65-F5344CB8AC3E}">
        <p14:creationId xmlns:p14="http://schemas.microsoft.com/office/powerpoint/2010/main" val="86918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7E345CC-E93B-4503-B2A8-BC6F3AE917AF}"/>
              </a:ext>
            </a:extLst>
          </p:cNvPr>
          <p:cNvSpPr>
            <a:spLocks noGrp="1" noChangeArrowheads="1"/>
          </p:cNvSpPr>
          <p:nvPr>
            <p:ph type="title"/>
          </p:nvPr>
        </p:nvSpPr>
        <p:spPr>
          <a:xfrm>
            <a:off x="721995" y="169969"/>
            <a:ext cx="8730533" cy="643006"/>
          </a:xfrm>
        </p:spPr>
        <p:txBody>
          <a:bodyPr>
            <a:normAutofit fontScale="90000"/>
          </a:bodyPr>
          <a:lstStyle/>
          <a:p>
            <a:r>
              <a:rPr lang="en-US" altLang="en-US" b="1" dirty="0"/>
              <a:t>Descriptive Statistics Types</a:t>
            </a:r>
          </a:p>
        </p:txBody>
      </p:sp>
      <p:sp>
        <p:nvSpPr>
          <p:cNvPr id="10" name="Rectangle 3">
            <a:extLst>
              <a:ext uri="{FF2B5EF4-FFF2-40B4-BE49-F238E27FC236}">
                <a16:creationId xmlns:a16="http://schemas.microsoft.com/office/drawing/2014/main" id="{6D31BCA2-1F8E-1000-F40F-286FD9849E31}"/>
              </a:ext>
            </a:extLst>
          </p:cNvPr>
          <p:cNvSpPr>
            <a:spLocks noGrp="1" noChangeArrowheads="1"/>
          </p:cNvSpPr>
          <p:nvPr>
            <p:ph idx="1"/>
          </p:nvPr>
        </p:nvSpPr>
        <p:spPr>
          <a:xfrm>
            <a:off x="369632" y="992555"/>
            <a:ext cx="7567005" cy="1455420"/>
          </a:xfrm>
        </p:spPr>
        <p:txBody>
          <a:bodyPr>
            <a:normAutofit/>
          </a:bodyPr>
          <a:lstStyle/>
          <a:p>
            <a:pPr>
              <a:lnSpc>
                <a:spcPct val="120000"/>
              </a:lnSpc>
              <a:buClr>
                <a:srgbClr val="C00000"/>
              </a:buClr>
            </a:pPr>
            <a:r>
              <a:rPr lang="en-US" altLang="en-US" sz="2400" dirty="0">
                <a:solidFill>
                  <a:srgbClr val="C00000"/>
                </a:solidFill>
              </a:rPr>
              <a:t>Measures of Central Tendency</a:t>
            </a:r>
          </a:p>
          <a:p>
            <a:pPr lvl="1">
              <a:lnSpc>
                <a:spcPct val="120000"/>
              </a:lnSpc>
            </a:pPr>
            <a:r>
              <a:rPr lang="en-US" altLang="en-US" sz="2000" dirty="0">
                <a:highlight>
                  <a:srgbClr val="00FFFF"/>
                </a:highlight>
              </a:rPr>
              <a:t>Mode</a:t>
            </a:r>
            <a:r>
              <a:rPr lang="en-US" altLang="en-US" sz="2000" dirty="0"/>
              <a:t>: Most repetitive value</a:t>
            </a:r>
          </a:p>
          <a:p>
            <a:pPr lvl="1">
              <a:lnSpc>
                <a:spcPct val="120000"/>
              </a:lnSpc>
            </a:pPr>
            <a:r>
              <a:rPr lang="en-US" altLang="en-US" sz="2000" dirty="0"/>
              <a:t>                                                 If there is no such clear  unique value</a:t>
            </a:r>
          </a:p>
          <a:p>
            <a:pPr>
              <a:lnSpc>
                <a:spcPct val="120000"/>
              </a:lnSpc>
            </a:pPr>
            <a:endParaRPr lang="en-US" altLang="en-US" sz="2400" dirty="0">
              <a:highlight>
                <a:srgbClr val="00FFFF"/>
              </a:highlight>
            </a:endParaRPr>
          </a:p>
          <a:p>
            <a:pPr>
              <a:lnSpc>
                <a:spcPct val="120000"/>
              </a:lnSpc>
            </a:pPr>
            <a:endParaRPr lang="en-US" altLang="en-US" sz="2000" dirty="0"/>
          </a:p>
          <a:p>
            <a:pPr marL="457200" lvl="1" indent="0">
              <a:lnSpc>
                <a:spcPct val="120000"/>
              </a:lnSpc>
              <a:buNone/>
            </a:pPr>
            <a:endParaRPr lang="en-US" altLang="en-US" sz="2000" dirty="0"/>
          </a:p>
          <a:p>
            <a:pPr lvl="1">
              <a:lnSpc>
                <a:spcPct val="120000"/>
              </a:lnSpc>
            </a:pPr>
            <a:endParaRPr lang="en-US" altLang="en-US" sz="2000" dirty="0"/>
          </a:p>
          <a:p>
            <a:pPr lvl="1">
              <a:lnSpc>
                <a:spcPct val="120000"/>
              </a:lnSpc>
            </a:pPr>
            <a:endParaRPr lang="en-US" altLang="en-US" sz="2000" dirty="0"/>
          </a:p>
          <a:p>
            <a:endParaRPr lang="en-US" altLang="en-US" sz="2000" dirty="0"/>
          </a:p>
        </p:txBody>
      </p:sp>
      <p:sp>
        <p:nvSpPr>
          <p:cNvPr id="2" name="Slide Number Placeholder 1">
            <a:extLst>
              <a:ext uri="{FF2B5EF4-FFF2-40B4-BE49-F238E27FC236}">
                <a16:creationId xmlns:a16="http://schemas.microsoft.com/office/drawing/2014/main" id="{90495852-9571-DECC-56E4-C2701AD35752}"/>
              </a:ext>
            </a:extLst>
          </p:cNvPr>
          <p:cNvSpPr>
            <a:spLocks noGrp="1"/>
          </p:cNvSpPr>
          <p:nvPr>
            <p:ph type="sldNum" sz="quarter" idx="12"/>
          </p:nvPr>
        </p:nvSpPr>
        <p:spPr/>
        <p:txBody>
          <a:bodyPr/>
          <a:lstStyle/>
          <a:p>
            <a:fld id="{9AA40207-1116-4CA4-9771-61E7484DE223}" type="slidenum">
              <a:rPr lang="en-IN" smtClean="0"/>
              <a:pPr/>
              <a:t>35</a:t>
            </a:fld>
            <a:endParaRPr lang="en-IN" dirty="0"/>
          </a:p>
        </p:txBody>
      </p:sp>
      <p:pic>
        <p:nvPicPr>
          <p:cNvPr id="5" name="Picture 4">
            <a:extLst>
              <a:ext uri="{FF2B5EF4-FFF2-40B4-BE49-F238E27FC236}">
                <a16:creationId xmlns:a16="http://schemas.microsoft.com/office/drawing/2014/main" id="{5F7B1ADD-3687-504F-0FDA-7E1F2EAEA150}"/>
              </a:ext>
            </a:extLst>
          </p:cNvPr>
          <p:cNvPicPr>
            <a:picLocks noChangeAspect="1"/>
          </p:cNvPicPr>
          <p:nvPr/>
        </p:nvPicPr>
        <p:blipFill>
          <a:blip r:embed="rId2"/>
          <a:stretch>
            <a:fillRect/>
          </a:stretch>
        </p:blipFill>
        <p:spPr>
          <a:xfrm>
            <a:off x="876852" y="1893782"/>
            <a:ext cx="2200275" cy="3228975"/>
          </a:xfrm>
          <a:prstGeom prst="rect">
            <a:avLst/>
          </a:prstGeom>
        </p:spPr>
      </p:pic>
      <p:pic>
        <p:nvPicPr>
          <p:cNvPr id="8" name="Picture 7">
            <a:extLst>
              <a:ext uri="{FF2B5EF4-FFF2-40B4-BE49-F238E27FC236}">
                <a16:creationId xmlns:a16="http://schemas.microsoft.com/office/drawing/2014/main" id="{E55EB245-6EB8-942C-9D33-B61BE4573A02}"/>
              </a:ext>
            </a:extLst>
          </p:cNvPr>
          <p:cNvPicPr>
            <a:picLocks noChangeAspect="1"/>
          </p:cNvPicPr>
          <p:nvPr/>
        </p:nvPicPr>
        <p:blipFill>
          <a:blip r:embed="rId3"/>
          <a:stretch>
            <a:fillRect/>
          </a:stretch>
        </p:blipFill>
        <p:spPr>
          <a:xfrm>
            <a:off x="4258132" y="2976923"/>
            <a:ext cx="4818365" cy="3115859"/>
          </a:xfrm>
          <a:prstGeom prst="rect">
            <a:avLst/>
          </a:prstGeom>
        </p:spPr>
      </p:pic>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93977AEB-EFD8-3F58-4971-0234CA1BF798}"/>
                  </a:ext>
                </a:extLst>
              </p:cNvPr>
              <p:cNvGraphicFramePr>
                <a:graphicFrameLocks noGrp="1"/>
              </p:cNvGraphicFramePr>
              <p:nvPr/>
            </p:nvGraphicFramePr>
            <p:xfrm>
              <a:off x="8097327" y="889646"/>
              <a:ext cx="3113250" cy="4174554"/>
            </p:xfrm>
            <a:graphic>
              <a:graphicData uri="http://schemas.openxmlformats.org/drawingml/2006/table">
                <a:tbl>
                  <a:tblPr firstRow="1" bandRow="1">
                    <a:tableStyleId>{7DF18680-E054-41AD-8BC1-D1AEF772440D}</a:tableStyleId>
                  </a:tblPr>
                  <a:tblGrid>
                    <a:gridCol w="1466850">
                      <a:extLst>
                        <a:ext uri="{9D8B030D-6E8A-4147-A177-3AD203B41FA5}">
                          <a16:colId xmlns:a16="http://schemas.microsoft.com/office/drawing/2014/main" val="3860932665"/>
                        </a:ext>
                      </a:extLst>
                    </a:gridCol>
                    <a:gridCol w="1646400">
                      <a:extLst>
                        <a:ext uri="{9D8B030D-6E8A-4147-A177-3AD203B41FA5}">
                          <a16:colId xmlns:a16="http://schemas.microsoft.com/office/drawing/2014/main" val="640041738"/>
                        </a:ext>
                      </a:extLst>
                    </a:gridCol>
                  </a:tblGrid>
                  <a:tr h="370840">
                    <a:tc>
                      <a:txBody>
                        <a:bodyPr/>
                        <a:lstStyle/>
                        <a:p>
                          <a:pPr algn="ctr"/>
                          <a:r>
                            <a:rPr lang="en-US" sz="2400" i="1" dirty="0">
                              <a:solidFill>
                                <a:schemeClr val="tx1"/>
                              </a:solidFill>
                            </a:rPr>
                            <a:t>Class</a:t>
                          </a:r>
                        </a:p>
                        <a:p>
                          <a:pPr algn="ctr"/>
                          <a:r>
                            <a:rPr lang="en-US" sz="2400" i="1" dirty="0">
                              <a:solidFill>
                                <a:schemeClr val="tx1"/>
                              </a:solidFill>
                            </a:rPr>
                            <a:t>L to U</a:t>
                          </a:r>
                          <a:endParaRPr lang="en-IN" sz="2400" i="1" dirty="0">
                            <a:solidFill>
                              <a:schemeClr val="tx1"/>
                            </a:solidFill>
                          </a:endParaRPr>
                        </a:p>
                      </a:txBody>
                      <a:tcPr/>
                    </a:tc>
                    <a:tc>
                      <a:txBody>
                        <a:bodyPr/>
                        <a:lstStyle/>
                        <a:p>
                          <a:pPr algn="ctr"/>
                          <a:r>
                            <a:rPr lang="en-US" sz="2400" i="1" dirty="0" err="1">
                              <a:solidFill>
                                <a:schemeClr val="tx1"/>
                              </a:solidFill>
                            </a:rPr>
                            <a:t>f</a:t>
                          </a:r>
                          <a:r>
                            <a:rPr lang="en-US" sz="2400" i="1" baseline="-25000" dirty="0" err="1">
                              <a:solidFill>
                                <a:schemeClr val="tx1"/>
                              </a:solidFill>
                            </a:rPr>
                            <a:t>Class</a:t>
                          </a:r>
                          <a:endParaRPr lang="en-IN" sz="2400" i="1" baseline="-25000" dirty="0">
                            <a:solidFill>
                              <a:schemeClr val="tx1"/>
                            </a:solidFill>
                          </a:endParaRPr>
                        </a:p>
                      </a:txBody>
                      <a:tcPr/>
                    </a:tc>
                    <a:extLst>
                      <a:ext uri="{0D108BD9-81ED-4DB2-BD59-A6C34878D82A}">
                        <a16:rowId xmlns:a16="http://schemas.microsoft.com/office/drawing/2014/main" val="2708877686"/>
                      </a:ext>
                    </a:extLst>
                  </a:tr>
                  <a:tr h="370840">
                    <a:tc>
                      <a:txBody>
                        <a:bodyPr/>
                        <a:lstStyle/>
                        <a:p>
                          <a:pPr algn="ctr"/>
                          <a:r>
                            <a:rPr lang="en-US" dirty="0"/>
                            <a:t>30-40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008693135"/>
                      </a:ext>
                    </a:extLst>
                  </a:tr>
                  <a:tr h="370840">
                    <a:tc>
                      <a:txBody>
                        <a:bodyPr/>
                        <a:lstStyle/>
                        <a:p>
                          <a:pPr algn="ctr"/>
                          <a:r>
                            <a:rPr lang="en-US" dirty="0"/>
                            <a:t>40-50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812221338"/>
                      </a:ext>
                    </a:extLst>
                  </a:tr>
                  <a:tr h="370840">
                    <a:tc>
                      <a:txBody>
                        <a:bodyPr/>
                        <a:lstStyle/>
                        <a:p>
                          <a:pPr algn="ctr"/>
                          <a:r>
                            <a:rPr lang="en-US" dirty="0"/>
                            <a:t>50-60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255842077"/>
                      </a:ext>
                    </a:extLst>
                  </a:tr>
                  <a:tr h="370840">
                    <a:tc>
                      <a:txBody>
                        <a:bodyPr/>
                        <a:lstStyle/>
                        <a:p>
                          <a:pPr algn="ctr"/>
                          <a:r>
                            <a:rPr lang="en-US" dirty="0"/>
                            <a:t>60-70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2768469242"/>
                      </a:ext>
                    </a:extLst>
                  </a:tr>
                  <a:tr h="370840">
                    <a:tc>
                      <a:txBody>
                        <a:bodyPr/>
                        <a:lstStyle/>
                        <a:p>
                          <a:pPr algn="ctr"/>
                          <a:r>
                            <a:rPr lang="en-US" b="1" dirty="0"/>
                            <a:t>70-80</a:t>
                          </a:r>
                          <a:endParaRPr lang="en-IN" b="1" dirty="0"/>
                        </a:p>
                      </a:txBody>
                      <a:tcPr/>
                    </a:tc>
                    <a:tc>
                      <a:txBody>
                        <a:bodyPr/>
                        <a:lstStyle/>
                        <a:p>
                          <a:pPr algn="ctr"/>
                          <a:r>
                            <a:rPr lang="en-US" b="1" dirty="0"/>
                            <a:t>4</a:t>
                          </a:r>
                          <a:endParaRPr lang="en-IN" b="1" dirty="0"/>
                        </a:p>
                      </a:txBody>
                      <a:tcPr/>
                    </a:tc>
                    <a:extLst>
                      <a:ext uri="{0D108BD9-81ED-4DB2-BD59-A6C34878D82A}">
                        <a16:rowId xmlns:a16="http://schemas.microsoft.com/office/drawing/2014/main" val="2508393014"/>
                      </a:ext>
                    </a:extLst>
                  </a:tr>
                  <a:tr h="370840">
                    <a:tc>
                      <a:txBody>
                        <a:bodyPr/>
                        <a:lstStyle/>
                        <a:p>
                          <a:pPr algn="ctr"/>
                          <a:r>
                            <a:rPr lang="en-US" dirty="0"/>
                            <a:t>80-90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1406839398"/>
                      </a:ext>
                    </a:extLst>
                  </a:tr>
                  <a:tr h="370840">
                    <a:tc>
                      <a:txBody>
                        <a:bodyPr/>
                        <a:lstStyle/>
                        <a:p>
                          <a:pPr algn="ctr"/>
                          <a:r>
                            <a:rPr lang="en-US" dirty="0"/>
                            <a:t>90-100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1839153073"/>
                      </a:ext>
                    </a:extLst>
                  </a:tr>
                  <a:tr h="370840">
                    <a:tc>
                      <a:txBody>
                        <a:bodyPr/>
                        <a:lstStyle/>
                        <a:p>
                          <a:pPr algn="ctr"/>
                          <a:endParaRPr lang="en-IN" dirty="0"/>
                        </a:p>
                      </a:txBody>
                      <a:tcPr/>
                    </a:tc>
                    <a:tc>
                      <a:txBody>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IN" i="1" smtClean="0">
                                        <a:latin typeface="Cambria Math" panose="02040503050406030204" pitchFamily="18" charset="0"/>
                                      </a:rPr>
                                    </m:ctrlPr>
                                  </m:naryPr>
                                  <m:sub/>
                                  <m:sup/>
                                  <m:e>
                                    <m:sSub>
                                      <m:sSubPr>
                                        <m:ctrlPr>
                                          <a:rPr lang="en-I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=10</m:t>
                                </m:r>
                              </m:oMath>
                            </m:oMathPara>
                          </a14:m>
                          <a:endParaRPr lang="en-IN" dirty="0"/>
                        </a:p>
                      </a:txBody>
                      <a:tcPr/>
                    </a:tc>
                    <a:extLst>
                      <a:ext uri="{0D108BD9-81ED-4DB2-BD59-A6C34878D82A}">
                        <a16:rowId xmlns:a16="http://schemas.microsoft.com/office/drawing/2014/main" val="2458444384"/>
                      </a:ext>
                    </a:extLst>
                  </a:tr>
                </a:tbl>
              </a:graphicData>
            </a:graphic>
          </p:graphicFrame>
        </mc:Choice>
        <mc:Fallback xmlns="">
          <p:graphicFrame>
            <p:nvGraphicFramePr>
              <p:cNvPr id="7" name="Table 5">
                <a:extLst>
                  <a:ext uri="{FF2B5EF4-FFF2-40B4-BE49-F238E27FC236}">
                    <a16:creationId xmlns:a16="http://schemas.microsoft.com/office/drawing/2014/main" id="{93977AEB-EFD8-3F58-4971-0234CA1BF798}"/>
                  </a:ext>
                </a:extLst>
              </p:cNvPr>
              <p:cNvGraphicFramePr>
                <a:graphicFrameLocks noGrp="1"/>
              </p:cNvGraphicFramePr>
              <p:nvPr>
                <p:extLst>
                  <p:ext uri="{D42A27DB-BD31-4B8C-83A1-F6EECF244321}">
                    <p14:modId xmlns:p14="http://schemas.microsoft.com/office/powerpoint/2010/main" val="300869935"/>
                  </p:ext>
                </p:extLst>
              </p:nvPr>
            </p:nvGraphicFramePr>
            <p:xfrm>
              <a:off x="8097327" y="889646"/>
              <a:ext cx="3113250" cy="4174554"/>
            </p:xfrm>
            <a:graphic>
              <a:graphicData uri="http://schemas.openxmlformats.org/drawingml/2006/table">
                <a:tbl>
                  <a:tblPr firstRow="1" bandRow="1">
                    <a:tableStyleId>{7DF18680-E054-41AD-8BC1-D1AEF772440D}</a:tableStyleId>
                  </a:tblPr>
                  <a:tblGrid>
                    <a:gridCol w="1466850">
                      <a:extLst>
                        <a:ext uri="{9D8B030D-6E8A-4147-A177-3AD203B41FA5}">
                          <a16:colId xmlns:a16="http://schemas.microsoft.com/office/drawing/2014/main" val="3860932665"/>
                        </a:ext>
                      </a:extLst>
                    </a:gridCol>
                    <a:gridCol w="1646400">
                      <a:extLst>
                        <a:ext uri="{9D8B030D-6E8A-4147-A177-3AD203B41FA5}">
                          <a16:colId xmlns:a16="http://schemas.microsoft.com/office/drawing/2014/main" val="640041738"/>
                        </a:ext>
                      </a:extLst>
                    </a:gridCol>
                  </a:tblGrid>
                  <a:tr h="822960">
                    <a:tc>
                      <a:txBody>
                        <a:bodyPr/>
                        <a:lstStyle/>
                        <a:p>
                          <a:pPr algn="ctr"/>
                          <a:r>
                            <a:rPr lang="en-US" sz="2400" i="1" dirty="0">
                              <a:solidFill>
                                <a:schemeClr val="tx1"/>
                              </a:solidFill>
                            </a:rPr>
                            <a:t>Class</a:t>
                          </a:r>
                        </a:p>
                        <a:p>
                          <a:pPr algn="ctr"/>
                          <a:r>
                            <a:rPr lang="en-US" sz="2400" i="1" dirty="0">
                              <a:solidFill>
                                <a:schemeClr val="tx1"/>
                              </a:solidFill>
                            </a:rPr>
                            <a:t>L to U</a:t>
                          </a:r>
                          <a:endParaRPr lang="en-IN" sz="2400" i="1" dirty="0">
                            <a:solidFill>
                              <a:schemeClr val="tx1"/>
                            </a:solidFill>
                          </a:endParaRPr>
                        </a:p>
                      </a:txBody>
                      <a:tcPr/>
                    </a:tc>
                    <a:tc>
                      <a:txBody>
                        <a:bodyPr/>
                        <a:lstStyle/>
                        <a:p>
                          <a:pPr algn="ctr"/>
                          <a:r>
                            <a:rPr lang="en-US" sz="2400" i="1" dirty="0" err="1">
                              <a:solidFill>
                                <a:schemeClr val="tx1"/>
                              </a:solidFill>
                            </a:rPr>
                            <a:t>f</a:t>
                          </a:r>
                          <a:r>
                            <a:rPr lang="en-US" sz="2400" i="1" baseline="-25000" dirty="0" err="1">
                              <a:solidFill>
                                <a:schemeClr val="tx1"/>
                              </a:solidFill>
                            </a:rPr>
                            <a:t>Class</a:t>
                          </a:r>
                          <a:endParaRPr lang="en-IN" sz="2400" i="1" baseline="-25000" dirty="0">
                            <a:solidFill>
                              <a:schemeClr val="tx1"/>
                            </a:solidFill>
                          </a:endParaRPr>
                        </a:p>
                      </a:txBody>
                      <a:tcPr/>
                    </a:tc>
                    <a:extLst>
                      <a:ext uri="{0D108BD9-81ED-4DB2-BD59-A6C34878D82A}">
                        <a16:rowId xmlns:a16="http://schemas.microsoft.com/office/drawing/2014/main" val="2708877686"/>
                      </a:ext>
                    </a:extLst>
                  </a:tr>
                  <a:tr h="370840">
                    <a:tc>
                      <a:txBody>
                        <a:bodyPr/>
                        <a:lstStyle/>
                        <a:p>
                          <a:pPr algn="ctr"/>
                          <a:r>
                            <a:rPr lang="en-US" dirty="0"/>
                            <a:t>30-40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008693135"/>
                      </a:ext>
                    </a:extLst>
                  </a:tr>
                  <a:tr h="370840">
                    <a:tc>
                      <a:txBody>
                        <a:bodyPr/>
                        <a:lstStyle/>
                        <a:p>
                          <a:pPr algn="ctr"/>
                          <a:r>
                            <a:rPr lang="en-US" dirty="0"/>
                            <a:t>40-50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812221338"/>
                      </a:ext>
                    </a:extLst>
                  </a:tr>
                  <a:tr h="370840">
                    <a:tc>
                      <a:txBody>
                        <a:bodyPr/>
                        <a:lstStyle/>
                        <a:p>
                          <a:pPr algn="ctr"/>
                          <a:r>
                            <a:rPr lang="en-US" dirty="0"/>
                            <a:t>50-60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255842077"/>
                      </a:ext>
                    </a:extLst>
                  </a:tr>
                  <a:tr h="370840">
                    <a:tc>
                      <a:txBody>
                        <a:bodyPr/>
                        <a:lstStyle/>
                        <a:p>
                          <a:pPr algn="ctr"/>
                          <a:r>
                            <a:rPr lang="en-US" dirty="0"/>
                            <a:t>60-70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2768469242"/>
                      </a:ext>
                    </a:extLst>
                  </a:tr>
                  <a:tr h="370840">
                    <a:tc>
                      <a:txBody>
                        <a:bodyPr/>
                        <a:lstStyle/>
                        <a:p>
                          <a:pPr algn="ctr"/>
                          <a:r>
                            <a:rPr lang="en-US" b="1" dirty="0"/>
                            <a:t>70-80</a:t>
                          </a:r>
                          <a:endParaRPr lang="en-IN" b="1" dirty="0"/>
                        </a:p>
                      </a:txBody>
                      <a:tcPr/>
                    </a:tc>
                    <a:tc>
                      <a:txBody>
                        <a:bodyPr/>
                        <a:lstStyle/>
                        <a:p>
                          <a:pPr algn="ctr"/>
                          <a:r>
                            <a:rPr lang="en-US" b="1" dirty="0"/>
                            <a:t>4</a:t>
                          </a:r>
                          <a:endParaRPr lang="en-IN" b="1" dirty="0"/>
                        </a:p>
                      </a:txBody>
                      <a:tcPr/>
                    </a:tc>
                    <a:extLst>
                      <a:ext uri="{0D108BD9-81ED-4DB2-BD59-A6C34878D82A}">
                        <a16:rowId xmlns:a16="http://schemas.microsoft.com/office/drawing/2014/main" val="2508393014"/>
                      </a:ext>
                    </a:extLst>
                  </a:tr>
                  <a:tr h="370840">
                    <a:tc>
                      <a:txBody>
                        <a:bodyPr/>
                        <a:lstStyle/>
                        <a:p>
                          <a:pPr algn="ctr"/>
                          <a:r>
                            <a:rPr lang="en-US" dirty="0"/>
                            <a:t>80-90</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1406839398"/>
                      </a:ext>
                    </a:extLst>
                  </a:tr>
                  <a:tr h="370840">
                    <a:tc>
                      <a:txBody>
                        <a:bodyPr/>
                        <a:lstStyle/>
                        <a:p>
                          <a:pPr algn="ctr"/>
                          <a:r>
                            <a:rPr lang="en-US" dirty="0"/>
                            <a:t>90-100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1839153073"/>
                      </a:ext>
                    </a:extLst>
                  </a:tr>
                  <a:tr h="755714">
                    <a:tc>
                      <a:txBody>
                        <a:bodyPr/>
                        <a:lstStyle/>
                        <a:p>
                          <a:pPr algn="ctr"/>
                          <a:endParaRPr lang="en-IN" dirty="0"/>
                        </a:p>
                      </a:txBody>
                      <a:tcPr/>
                    </a:tc>
                    <a:tc>
                      <a:txBody>
                        <a:bodyPr/>
                        <a:lstStyle/>
                        <a:p>
                          <a:endParaRPr lang="en-US"/>
                        </a:p>
                      </a:txBody>
                      <a:tcPr>
                        <a:blipFill>
                          <a:blip r:embed="rId4"/>
                          <a:stretch>
                            <a:fillRect l="-89299" t="-458871" r="-1476" b="-1613"/>
                          </a:stretch>
                        </a:blipFill>
                      </a:tcPr>
                    </a:tc>
                    <a:extLst>
                      <a:ext uri="{0D108BD9-81ED-4DB2-BD59-A6C34878D82A}">
                        <a16:rowId xmlns:a16="http://schemas.microsoft.com/office/drawing/2014/main" val="2458444384"/>
                      </a:ext>
                    </a:extLst>
                  </a:tr>
                </a:tbl>
              </a:graphicData>
            </a:graphic>
          </p:graphicFrame>
        </mc:Fallback>
      </mc:AlternateContent>
      <p:sp>
        <p:nvSpPr>
          <p:cNvPr id="3" name="Arrow: Curved Down 2">
            <a:extLst>
              <a:ext uri="{FF2B5EF4-FFF2-40B4-BE49-F238E27FC236}">
                <a16:creationId xmlns:a16="http://schemas.microsoft.com/office/drawing/2014/main" id="{86A133A6-D188-6087-7278-BDAE3D8238B3}"/>
              </a:ext>
            </a:extLst>
          </p:cNvPr>
          <p:cNvSpPr/>
          <p:nvPr/>
        </p:nvSpPr>
        <p:spPr>
          <a:xfrm rot="4840366">
            <a:off x="4822880" y="2505620"/>
            <a:ext cx="988535" cy="52339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ooter Placeholder 8">
            <a:extLst>
              <a:ext uri="{FF2B5EF4-FFF2-40B4-BE49-F238E27FC236}">
                <a16:creationId xmlns:a16="http://schemas.microsoft.com/office/drawing/2014/main" id="{FF371BB9-7D2B-DE04-8E43-73F1EF73D225}"/>
              </a:ext>
            </a:extLst>
          </p:cNvPr>
          <p:cNvSpPr>
            <a:spLocks noGrp="1"/>
          </p:cNvSpPr>
          <p:nvPr>
            <p:ph type="ftr" sz="quarter" idx="11"/>
          </p:nvPr>
        </p:nvSpPr>
        <p:spPr>
          <a:xfrm>
            <a:off x="4038600" y="6356350"/>
            <a:ext cx="4114800" cy="365125"/>
          </a:xfrm>
        </p:spPr>
        <p:txBody>
          <a:bodyPr/>
          <a:lstStyle/>
          <a:p>
            <a:r>
              <a:rPr lang="en-US" dirty="0"/>
              <a:t>Mathematics (Basic Data </a:t>
            </a:r>
            <a:r>
              <a:rPr lang="en-US" dirty="0" err="1"/>
              <a:t>Sceince</a:t>
            </a:r>
            <a:r>
              <a:rPr lang="en-US" dirty="0"/>
              <a:t>) BY Ankush Sawarkar</a:t>
            </a:r>
            <a:endParaRPr lang="en-IN" dirty="0"/>
          </a:p>
        </p:txBody>
      </p:sp>
    </p:spTree>
    <p:extLst>
      <p:ext uri="{BB962C8B-B14F-4D97-AF65-F5344CB8AC3E}">
        <p14:creationId xmlns:p14="http://schemas.microsoft.com/office/powerpoint/2010/main" val="59787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F3CBD38-75A4-7114-FFB3-158BEF60A4C3}"/>
              </a:ext>
            </a:extLst>
          </p:cNvPr>
          <p:cNvSpPr txBox="1">
            <a:spLocks noChangeArrowheads="1"/>
          </p:cNvSpPr>
          <p:nvPr/>
        </p:nvSpPr>
        <p:spPr>
          <a:xfrm>
            <a:off x="731520" y="264160"/>
            <a:ext cx="8730533" cy="64300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a:t>Central Tendency Question</a:t>
            </a:r>
            <a:endParaRPr lang="en-US" altLang="en-US" b="1" dirty="0"/>
          </a:p>
        </p:txBody>
      </p:sp>
      <p:sp>
        <p:nvSpPr>
          <p:cNvPr id="3" name="Rectangle 3">
            <a:extLst>
              <a:ext uri="{FF2B5EF4-FFF2-40B4-BE49-F238E27FC236}">
                <a16:creationId xmlns:a16="http://schemas.microsoft.com/office/drawing/2014/main" id="{512FAA10-C283-001A-1CBB-D5CE88971D39}"/>
              </a:ext>
            </a:extLst>
          </p:cNvPr>
          <p:cNvSpPr txBox="1">
            <a:spLocks noChangeArrowheads="1"/>
          </p:cNvSpPr>
          <p:nvPr/>
        </p:nvSpPr>
        <p:spPr>
          <a:xfrm>
            <a:off x="1349187" y="1417956"/>
            <a:ext cx="8471087" cy="479234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
                <a:srgbClr val="C00000"/>
              </a:buClr>
            </a:pPr>
            <a:r>
              <a:rPr lang="en-US" altLang="en-US" sz="2400">
                <a:solidFill>
                  <a:srgbClr val="C00000"/>
                </a:solidFill>
              </a:rPr>
              <a:t>The marks scored by students are given here:</a:t>
            </a:r>
          </a:p>
          <a:p>
            <a:pPr>
              <a:lnSpc>
                <a:spcPct val="120000"/>
              </a:lnSpc>
              <a:buClr>
                <a:srgbClr val="C00000"/>
              </a:buClr>
            </a:pPr>
            <a:endParaRPr lang="en-US" altLang="en-US" sz="2400">
              <a:solidFill>
                <a:srgbClr val="C00000"/>
              </a:solidFill>
            </a:endParaRPr>
          </a:p>
          <a:p>
            <a:pPr>
              <a:lnSpc>
                <a:spcPct val="120000"/>
              </a:lnSpc>
              <a:buClr>
                <a:srgbClr val="C00000"/>
              </a:buClr>
            </a:pPr>
            <a:endParaRPr lang="en-US" altLang="en-US" sz="2400">
              <a:solidFill>
                <a:srgbClr val="C00000"/>
              </a:solidFill>
            </a:endParaRPr>
          </a:p>
          <a:p>
            <a:pPr>
              <a:lnSpc>
                <a:spcPct val="120000"/>
              </a:lnSpc>
              <a:buClr>
                <a:srgbClr val="C00000"/>
              </a:buClr>
            </a:pPr>
            <a:endParaRPr lang="en-US" altLang="en-US" sz="2400">
              <a:solidFill>
                <a:srgbClr val="C00000"/>
              </a:solidFill>
            </a:endParaRPr>
          </a:p>
          <a:p>
            <a:pPr>
              <a:lnSpc>
                <a:spcPct val="120000"/>
              </a:lnSpc>
              <a:buClr>
                <a:srgbClr val="C00000"/>
              </a:buClr>
            </a:pPr>
            <a:endParaRPr lang="en-US" altLang="en-US" sz="2400">
              <a:solidFill>
                <a:srgbClr val="C00000"/>
              </a:solidFill>
            </a:endParaRPr>
          </a:p>
          <a:p>
            <a:pPr>
              <a:lnSpc>
                <a:spcPct val="120000"/>
              </a:lnSpc>
              <a:buClr>
                <a:srgbClr val="C00000"/>
              </a:buClr>
            </a:pPr>
            <a:endParaRPr lang="en-US" altLang="en-US" sz="2400">
              <a:solidFill>
                <a:srgbClr val="C00000"/>
              </a:solidFill>
            </a:endParaRPr>
          </a:p>
          <a:p>
            <a:pPr>
              <a:lnSpc>
                <a:spcPct val="120000"/>
              </a:lnSpc>
              <a:buClr>
                <a:srgbClr val="C00000"/>
              </a:buClr>
            </a:pPr>
            <a:endParaRPr lang="en-US" altLang="en-US" sz="2400">
              <a:solidFill>
                <a:srgbClr val="C00000"/>
              </a:solidFill>
            </a:endParaRPr>
          </a:p>
          <a:p>
            <a:pPr>
              <a:lnSpc>
                <a:spcPct val="120000"/>
              </a:lnSpc>
              <a:buClr>
                <a:srgbClr val="C00000"/>
              </a:buClr>
            </a:pPr>
            <a:endParaRPr lang="en-US" altLang="en-US" sz="2400">
              <a:solidFill>
                <a:srgbClr val="C00000"/>
              </a:solidFill>
            </a:endParaRPr>
          </a:p>
          <a:p>
            <a:pPr>
              <a:lnSpc>
                <a:spcPct val="120000"/>
              </a:lnSpc>
              <a:buClr>
                <a:srgbClr val="C00000"/>
              </a:buClr>
            </a:pPr>
            <a:r>
              <a:rPr lang="en-US" altLang="en-US" sz="2400">
                <a:solidFill>
                  <a:srgbClr val="C00000"/>
                </a:solidFill>
              </a:rPr>
              <a:t>Compute Mean, Median and mode F</a:t>
            </a:r>
            <a:r>
              <a:rPr lang="en-US" altLang="en-US" sz="2400" baseline="-25000">
                <a:solidFill>
                  <a:srgbClr val="C00000"/>
                </a:solidFill>
              </a:rPr>
              <a:t>Xi</a:t>
            </a:r>
          </a:p>
          <a:p>
            <a:pPr marL="0" indent="0">
              <a:lnSpc>
                <a:spcPct val="120000"/>
              </a:lnSpc>
              <a:buFont typeface="Arial" panose="020B0604020202020204" pitchFamily="34" charset="0"/>
              <a:buNone/>
            </a:pPr>
            <a:endParaRPr lang="en-US" altLang="en-US" sz="2400">
              <a:solidFill>
                <a:schemeClr val="accent2"/>
              </a:solidFill>
            </a:endParaRPr>
          </a:p>
          <a:p>
            <a:pPr>
              <a:lnSpc>
                <a:spcPct val="120000"/>
              </a:lnSpc>
            </a:pPr>
            <a:endParaRPr lang="en-US" altLang="en-US" sz="2400">
              <a:highlight>
                <a:srgbClr val="00FFFF"/>
              </a:highlight>
            </a:endParaRPr>
          </a:p>
          <a:p>
            <a:pPr>
              <a:lnSpc>
                <a:spcPct val="120000"/>
              </a:lnSpc>
            </a:pPr>
            <a:endParaRPr lang="en-US" altLang="en-US" sz="2000"/>
          </a:p>
          <a:p>
            <a:pPr marL="457200" lvl="1" indent="0">
              <a:lnSpc>
                <a:spcPct val="120000"/>
              </a:lnSpc>
              <a:buFont typeface="Arial" panose="020B0604020202020204" pitchFamily="34" charset="0"/>
              <a:buNone/>
            </a:pPr>
            <a:endParaRPr lang="en-US" altLang="en-US" sz="2000"/>
          </a:p>
          <a:p>
            <a:pPr lvl="1">
              <a:lnSpc>
                <a:spcPct val="120000"/>
              </a:lnSpc>
            </a:pPr>
            <a:endParaRPr lang="en-US" altLang="en-US" sz="2000"/>
          </a:p>
          <a:p>
            <a:pPr lvl="1">
              <a:lnSpc>
                <a:spcPct val="120000"/>
              </a:lnSpc>
            </a:pPr>
            <a:endParaRPr lang="en-US" altLang="en-US" sz="2000"/>
          </a:p>
          <a:p>
            <a:endParaRPr lang="en-US" altLang="en-US" sz="2000" dirty="0"/>
          </a:p>
        </p:txBody>
      </p:sp>
      <p:graphicFrame>
        <p:nvGraphicFramePr>
          <p:cNvPr id="5" name="Table 4">
            <a:extLst>
              <a:ext uri="{FF2B5EF4-FFF2-40B4-BE49-F238E27FC236}">
                <a16:creationId xmlns:a16="http://schemas.microsoft.com/office/drawing/2014/main" id="{DD652C1A-48B0-9834-091B-B0818E605FEB}"/>
              </a:ext>
            </a:extLst>
          </p:cNvPr>
          <p:cNvGraphicFramePr>
            <a:graphicFrameLocks noGrp="1"/>
          </p:cNvGraphicFramePr>
          <p:nvPr>
            <p:extLst>
              <p:ext uri="{D42A27DB-BD31-4B8C-83A1-F6EECF244321}">
                <p14:modId xmlns:p14="http://schemas.microsoft.com/office/powerpoint/2010/main" val="2539947661"/>
              </p:ext>
            </p:extLst>
          </p:nvPr>
        </p:nvGraphicFramePr>
        <p:xfrm>
          <a:off x="3076575" y="2174873"/>
          <a:ext cx="3259089" cy="3060700"/>
        </p:xfrm>
        <a:graphic>
          <a:graphicData uri="http://schemas.openxmlformats.org/drawingml/2006/table">
            <a:tbl>
              <a:tblPr firstRow="1" bandRow="1">
                <a:tableStyleId>{5C22544A-7EE6-4342-B048-85BDC9FD1C3A}</a:tableStyleId>
              </a:tblPr>
              <a:tblGrid>
                <a:gridCol w="1190625">
                  <a:extLst>
                    <a:ext uri="{9D8B030D-6E8A-4147-A177-3AD203B41FA5}">
                      <a16:colId xmlns:a16="http://schemas.microsoft.com/office/drawing/2014/main" val="2664250147"/>
                    </a:ext>
                  </a:extLst>
                </a:gridCol>
                <a:gridCol w="2068464">
                  <a:extLst>
                    <a:ext uri="{9D8B030D-6E8A-4147-A177-3AD203B41FA5}">
                      <a16:colId xmlns:a16="http://schemas.microsoft.com/office/drawing/2014/main" val="3952675506"/>
                    </a:ext>
                  </a:extLst>
                </a:gridCol>
              </a:tblGrid>
              <a:tr h="1231900">
                <a:tc>
                  <a:txBody>
                    <a:bodyPr/>
                    <a:lstStyle/>
                    <a:p>
                      <a:pPr algn="ctr"/>
                      <a:r>
                        <a:rPr lang="en-US" dirty="0"/>
                        <a:t>Marks scored</a:t>
                      </a:r>
                    </a:p>
                    <a:p>
                      <a:pPr algn="ctr"/>
                      <a:r>
                        <a:rPr lang="en-US" dirty="0"/>
                        <a:t>Xi</a:t>
                      </a:r>
                      <a:endParaRPr lang="en-IN" dirty="0"/>
                    </a:p>
                  </a:txBody>
                  <a:tcPr/>
                </a:tc>
                <a:tc>
                  <a:txBody>
                    <a:bodyPr/>
                    <a:lstStyle/>
                    <a:p>
                      <a:pPr algn="ctr"/>
                      <a:r>
                        <a:rPr lang="en-US" dirty="0"/>
                        <a:t>No. of people scoring it</a:t>
                      </a:r>
                    </a:p>
                    <a:p>
                      <a:pPr algn="ctr"/>
                      <a:r>
                        <a:rPr lang="en-US" dirty="0"/>
                        <a:t>Freq of Xi, as </a:t>
                      </a:r>
                      <a:r>
                        <a:rPr lang="en-US" dirty="0" err="1"/>
                        <a:t>F</a:t>
                      </a:r>
                      <a:r>
                        <a:rPr lang="en-US" baseline="-25000" dirty="0" err="1"/>
                        <a:t>Xi</a:t>
                      </a:r>
                      <a:endParaRPr lang="en-IN" baseline="-25000" dirty="0"/>
                    </a:p>
                  </a:txBody>
                  <a:tcPr/>
                </a:tc>
                <a:extLst>
                  <a:ext uri="{0D108BD9-81ED-4DB2-BD59-A6C34878D82A}">
                    <a16:rowId xmlns:a16="http://schemas.microsoft.com/office/drawing/2014/main" val="959066721"/>
                  </a:ext>
                </a:extLst>
              </a:tr>
              <a:tr h="363600">
                <a:tc>
                  <a:txBody>
                    <a:bodyPr/>
                    <a:lstStyle/>
                    <a:p>
                      <a:pPr algn="ctr"/>
                      <a:r>
                        <a:rPr lang="en-US" dirty="0"/>
                        <a:t>1</a:t>
                      </a:r>
                      <a:endParaRPr lang="en-IN" dirty="0"/>
                    </a:p>
                  </a:txBody>
                  <a:tcPr/>
                </a:tc>
                <a:tc>
                  <a:txBody>
                    <a:bodyPr/>
                    <a:lstStyle/>
                    <a:p>
                      <a:pPr algn="ctr"/>
                      <a:r>
                        <a:rPr lang="en-US" dirty="0"/>
                        <a:t>10</a:t>
                      </a:r>
                      <a:endParaRPr lang="en-IN" dirty="0"/>
                    </a:p>
                  </a:txBody>
                  <a:tcPr/>
                </a:tc>
                <a:extLst>
                  <a:ext uri="{0D108BD9-81ED-4DB2-BD59-A6C34878D82A}">
                    <a16:rowId xmlns:a16="http://schemas.microsoft.com/office/drawing/2014/main" val="226666752"/>
                  </a:ext>
                </a:extLst>
              </a:tr>
              <a:tr h="363600">
                <a:tc>
                  <a:txBody>
                    <a:bodyPr/>
                    <a:lstStyle/>
                    <a:p>
                      <a:pPr algn="ctr"/>
                      <a:r>
                        <a:rPr lang="en-US" dirty="0"/>
                        <a:t>2</a:t>
                      </a:r>
                      <a:endParaRPr lang="en-IN" dirty="0"/>
                    </a:p>
                  </a:txBody>
                  <a:tcPr/>
                </a:tc>
                <a:tc>
                  <a:txBody>
                    <a:bodyPr/>
                    <a:lstStyle/>
                    <a:p>
                      <a:pPr algn="ctr"/>
                      <a:r>
                        <a:rPr lang="en-US" dirty="0"/>
                        <a:t>12</a:t>
                      </a:r>
                      <a:endParaRPr lang="en-IN" dirty="0"/>
                    </a:p>
                  </a:txBody>
                  <a:tcPr/>
                </a:tc>
                <a:extLst>
                  <a:ext uri="{0D108BD9-81ED-4DB2-BD59-A6C34878D82A}">
                    <a16:rowId xmlns:a16="http://schemas.microsoft.com/office/drawing/2014/main" val="3449207558"/>
                  </a:ext>
                </a:extLst>
              </a:tr>
              <a:tr h="363600">
                <a:tc>
                  <a:txBody>
                    <a:bodyPr/>
                    <a:lstStyle/>
                    <a:p>
                      <a:pPr algn="ctr"/>
                      <a:r>
                        <a:rPr lang="en-US" dirty="0"/>
                        <a:t>3</a:t>
                      </a:r>
                      <a:endParaRPr lang="en-IN" dirty="0"/>
                    </a:p>
                  </a:txBody>
                  <a:tcPr/>
                </a:tc>
                <a:tc>
                  <a:txBody>
                    <a:bodyPr/>
                    <a:lstStyle/>
                    <a:p>
                      <a:pPr algn="ctr"/>
                      <a:r>
                        <a:rPr lang="en-US" dirty="0"/>
                        <a:t>20</a:t>
                      </a:r>
                      <a:endParaRPr lang="en-IN" dirty="0"/>
                    </a:p>
                  </a:txBody>
                  <a:tcPr/>
                </a:tc>
                <a:extLst>
                  <a:ext uri="{0D108BD9-81ED-4DB2-BD59-A6C34878D82A}">
                    <a16:rowId xmlns:a16="http://schemas.microsoft.com/office/drawing/2014/main" val="4190089683"/>
                  </a:ext>
                </a:extLst>
              </a:tr>
              <a:tr h="363600">
                <a:tc>
                  <a:txBody>
                    <a:bodyPr/>
                    <a:lstStyle/>
                    <a:p>
                      <a:pPr algn="ctr"/>
                      <a:r>
                        <a:rPr lang="en-US" dirty="0"/>
                        <a:t>4</a:t>
                      </a:r>
                      <a:endParaRPr lang="en-IN" dirty="0"/>
                    </a:p>
                  </a:txBody>
                  <a:tcPr/>
                </a:tc>
                <a:tc>
                  <a:txBody>
                    <a:bodyPr/>
                    <a:lstStyle/>
                    <a:p>
                      <a:pPr algn="ctr"/>
                      <a:r>
                        <a:rPr lang="en-US" dirty="0"/>
                        <a:t>15</a:t>
                      </a:r>
                      <a:endParaRPr lang="en-IN" dirty="0"/>
                    </a:p>
                  </a:txBody>
                  <a:tcPr/>
                </a:tc>
                <a:extLst>
                  <a:ext uri="{0D108BD9-81ED-4DB2-BD59-A6C34878D82A}">
                    <a16:rowId xmlns:a16="http://schemas.microsoft.com/office/drawing/2014/main" val="2277965823"/>
                  </a:ext>
                </a:extLst>
              </a:tr>
              <a:tr h="363600">
                <a:tc>
                  <a:txBody>
                    <a:bodyPr/>
                    <a:lstStyle/>
                    <a:p>
                      <a:pPr algn="ctr"/>
                      <a:r>
                        <a:rPr lang="en-US" dirty="0"/>
                        <a:t>5</a:t>
                      </a:r>
                      <a:endParaRPr lang="en-IN" dirty="0"/>
                    </a:p>
                  </a:txBody>
                  <a:tcPr/>
                </a:tc>
                <a:tc>
                  <a:txBody>
                    <a:bodyPr/>
                    <a:lstStyle/>
                    <a:p>
                      <a:pPr algn="ctr"/>
                      <a:r>
                        <a:rPr lang="en-US" dirty="0"/>
                        <a:t>10</a:t>
                      </a:r>
                      <a:endParaRPr lang="en-IN" dirty="0"/>
                    </a:p>
                  </a:txBody>
                  <a:tcPr/>
                </a:tc>
                <a:extLst>
                  <a:ext uri="{0D108BD9-81ED-4DB2-BD59-A6C34878D82A}">
                    <a16:rowId xmlns:a16="http://schemas.microsoft.com/office/drawing/2014/main" val="2444472237"/>
                  </a:ext>
                </a:extLst>
              </a:tr>
            </a:tbl>
          </a:graphicData>
        </a:graphic>
      </p:graphicFrame>
    </p:spTree>
    <p:extLst>
      <p:ext uri="{BB962C8B-B14F-4D97-AF65-F5344CB8AC3E}">
        <p14:creationId xmlns:p14="http://schemas.microsoft.com/office/powerpoint/2010/main" val="332026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7E345CC-E93B-4503-B2A8-BC6F3AE917AF}"/>
              </a:ext>
            </a:extLst>
          </p:cNvPr>
          <p:cNvSpPr>
            <a:spLocks noGrp="1" noChangeArrowheads="1"/>
          </p:cNvSpPr>
          <p:nvPr>
            <p:ph type="title"/>
          </p:nvPr>
        </p:nvSpPr>
        <p:spPr>
          <a:xfrm>
            <a:off x="731520" y="264160"/>
            <a:ext cx="8730533" cy="643006"/>
          </a:xfrm>
        </p:spPr>
        <p:txBody>
          <a:bodyPr>
            <a:normAutofit fontScale="90000"/>
          </a:bodyPr>
          <a:lstStyle/>
          <a:p>
            <a:r>
              <a:rPr lang="en-US" altLang="en-US" b="1" dirty="0"/>
              <a:t>Descriptive Statistics Types</a:t>
            </a:r>
          </a:p>
        </p:txBody>
      </p:sp>
      <p:sp>
        <p:nvSpPr>
          <p:cNvPr id="2" name="Slide Number Placeholder 1">
            <a:extLst>
              <a:ext uri="{FF2B5EF4-FFF2-40B4-BE49-F238E27FC236}">
                <a16:creationId xmlns:a16="http://schemas.microsoft.com/office/drawing/2014/main" id="{90495852-9571-DECC-56E4-C2701AD35752}"/>
              </a:ext>
            </a:extLst>
          </p:cNvPr>
          <p:cNvSpPr>
            <a:spLocks noGrp="1"/>
          </p:cNvSpPr>
          <p:nvPr>
            <p:ph type="sldNum" sz="quarter" idx="12"/>
          </p:nvPr>
        </p:nvSpPr>
        <p:spPr/>
        <p:txBody>
          <a:bodyPr/>
          <a:lstStyle/>
          <a:p>
            <a:fld id="{9AA40207-1116-4CA4-9771-61E7484DE223}" type="slidenum">
              <a:rPr lang="en-IN" smtClean="0"/>
              <a:pPr/>
              <a:t>37</a:t>
            </a:fld>
            <a:endParaRPr lang="en-IN" dirty="0"/>
          </a:p>
        </p:txBody>
      </p:sp>
      <p:pic>
        <p:nvPicPr>
          <p:cNvPr id="3" name="Picture 4" descr="Descriptive statistics Example 1-4">
            <a:extLst>
              <a:ext uri="{FF2B5EF4-FFF2-40B4-BE49-F238E27FC236}">
                <a16:creationId xmlns:a16="http://schemas.microsoft.com/office/drawing/2014/main" id="{79C32E45-A24C-E052-EDDF-1EFD40D11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1376" y="1309688"/>
            <a:ext cx="6224587" cy="43918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4B36B8F5-E957-B567-0CE9-25DF469F4F72}"/>
              </a:ext>
            </a:extLst>
          </p:cNvPr>
          <p:cNvSpPr>
            <a:spLocks noGrp="1" noChangeArrowheads="1"/>
          </p:cNvSpPr>
          <p:nvPr>
            <p:ph idx="1"/>
          </p:nvPr>
        </p:nvSpPr>
        <p:spPr>
          <a:xfrm>
            <a:off x="515620" y="1144463"/>
            <a:ext cx="3084830" cy="4917439"/>
          </a:xfrm>
        </p:spPr>
        <p:txBody>
          <a:bodyPr>
            <a:normAutofit/>
          </a:bodyPr>
          <a:lstStyle/>
          <a:p>
            <a:pPr>
              <a:lnSpc>
                <a:spcPct val="120000"/>
              </a:lnSpc>
              <a:buClr>
                <a:srgbClr val="C00000"/>
              </a:buClr>
            </a:pPr>
            <a:r>
              <a:rPr lang="en-US" altLang="en-US" sz="2400" dirty="0">
                <a:highlight>
                  <a:srgbClr val="00FFFF"/>
                </a:highlight>
              </a:rPr>
              <a:t>Measures of Central Tendency</a:t>
            </a:r>
          </a:p>
          <a:p>
            <a:pPr>
              <a:lnSpc>
                <a:spcPct val="120000"/>
              </a:lnSpc>
              <a:buClr>
                <a:srgbClr val="C00000"/>
              </a:buClr>
            </a:pPr>
            <a:r>
              <a:rPr lang="en-US" altLang="en-US" sz="2400" dirty="0">
                <a:highlight>
                  <a:srgbClr val="FFFF00"/>
                </a:highlight>
              </a:rPr>
              <a:t>Measures of Dispersion or Variation </a:t>
            </a:r>
          </a:p>
          <a:p>
            <a:pPr>
              <a:lnSpc>
                <a:spcPct val="120000"/>
              </a:lnSpc>
            </a:pPr>
            <a:endParaRPr lang="en-US" altLang="en-US" sz="2000" dirty="0"/>
          </a:p>
          <a:p>
            <a:pPr marL="457200" lvl="1" indent="0">
              <a:lnSpc>
                <a:spcPct val="120000"/>
              </a:lnSpc>
              <a:buNone/>
            </a:pPr>
            <a:endParaRPr lang="en-US" altLang="en-US" sz="2000" dirty="0"/>
          </a:p>
          <a:p>
            <a:pPr lvl="1">
              <a:lnSpc>
                <a:spcPct val="120000"/>
              </a:lnSpc>
            </a:pPr>
            <a:endParaRPr lang="en-US" altLang="en-US" sz="2000" dirty="0"/>
          </a:p>
          <a:p>
            <a:pPr lvl="1">
              <a:lnSpc>
                <a:spcPct val="120000"/>
              </a:lnSpc>
            </a:pPr>
            <a:endParaRPr lang="en-US" altLang="en-US" sz="2000" dirty="0"/>
          </a:p>
          <a:p>
            <a:endParaRPr lang="en-US" altLang="en-US" sz="2000" dirty="0"/>
          </a:p>
        </p:txBody>
      </p:sp>
      <p:sp>
        <p:nvSpPr>
          <p:cNvPr id="4" name="Footer Placeholder 8">
            <a:extLst>
              <a:ext uri="{FF2B5EF4-FFF2-40B4-BE49-F238E27FC236}">
                <a16:creationId xmlns:a16="http://schemas.microsoft.com/office/drawing/2014/main" id="{9CD51C99-BD13-8746-5278-2853B0356944}"/>
              </a:ext>
            </a:extLst>
          </p:cNvPr>
          <p:cNvSpPr>
            <a:spLocks noGrp="1"/>
          </p:cNvSpPr>
          <p:nvPr>
            <p:ph type="ftr" sz="quarter" idx="11"/>
          </p:nvPr>
        </p:nvSpPr>
        <p:spPr>
          <a:xfrm>
            <a:off x="4038600" y="6356350"/>
            <a:ext cx="4114800" cy="365125"/>
          </a:xfrm>
        </p:spPr>
        <p:txBody>
          <a:bodyPr/>
          <a:lstStyle/>
          <a:p>
            <a:r>
              <a:rPr lang="en-US" dirty="0"/>
              <a:t>Mathematics (Basic Data </a:t>
            </a:r>
            <a:r>
              <a:rPr lang="en-US" dirty="0" err="1"/>
              <a:t>Sceince</a:t>
            </a:r>
            <a:r>
              <a:rPr lang="en-US" dirty="0"/>
              <a:t>) BY Ankush Sawarkar</a:t>
            </a:r>
            <a:endParaRPr lang="en-IN" dirty="0"/>
          </a:p>
        </p:txBody>
      </p:sp>
    </p:spTree>
    <p:extLst>
      <p:ext uri="{BB962C8B-B14F-4D97-AF65-F5344CB8AC3E}">
        <p14:creationId xmlns:p14="http://schemas.microsoft.com/office/powerpoint/2010/main" val="338324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6D31BCA2-1F8E-1000-F40F-286FD9849E31}"/>
              </a:ext>
            </a:extLst>
          </p:cNvPr>
          <p:cNvSpPr>
            <a:spLocks noGrp="1" noChangeArrowheads="1"/>
          </p:cNvSpPr>
          <p:nvPr>
            <p:ph idx="1"/>
          </p:nvPr>
        </p:nvSpPr>
        <p:spPr>
          <a:xfrm>
            <a:off x="522922" y="1095376"/>
            <a:ext cx="11308080" cy="5517514"/>
          </a:xfrm>
        </p:spPr>
        <p:txBody>
          <a:bodyPr>
            <a:normAutofit/>
          </a:bodyPr>
          <a:lstStyle/>
          <a:p>
            <a:r>
              <a:rPr lang="en-US" altLang="en-US" dirty="0"/>
              <a:t>Dispersion in statistics describes the </a:t>
            </a:r>
            <a:r>
              <a:rPr lang="en-US" altLang="en-US" b="1" dirty="0">
                <a:solidFill>
                  <a:srgbClr val="C00000"/>
                </a:solidFill>
              </a:rPr>
              <a:t>spread</a:t>
            </a:r>
            <a:r>
              <a:rPr lang="en-US" altLang="en-US" dirty="0"/>
              <a:t> of the data values in a given dataset. </a:t>
            </a:r>
          </a:p>
          <a:p>
            <a:r>
              <a:rPr lang="en-US" altLang="en-US" dirty="0"/>
              <a:t>It reveals the </a:t>
            </a:r>
            <a:r>
              <a:rPr lang="en-US" altLang="en-US" dirty="0">
                <a:solidFill>
                  <a:srgbClr val="C00000"/>
                </a:solidFill>
              </a:rPr>
              <a:t>extent to which the values</a:t>
            </a:r>
            <a:r>
              <a:rPr lang="en-US" altLang="en-US" dirty="0"/>
              <a:t> of the individual items </a:t>
            </a:r>
            <a:r>
              <a:rPr lang="en-US" altLang="en-US" dirty="0">
                <a:solidFill>
                  <a:srgbClr val="C00000"/>
                </a:solidFill>
              </a:rPr>
              <a:t>differ</a:t>
            </a:r>
            <a:r>
              <a:rPr lang="en-US" altLang="en-US" dirty="0"/>
              <a:t> in a data set.</a:t>
            </a:r>
          </a:p>
          <a:p>
            <a:pPr>
              <a:buClr>
                <a:srgbClr val="C00000"/>
              </a:buClr>
            </a:pPr>
            <a:r>
              <a:rPr lang="en-US" altLang="en-US" b="1" dirty="0"/>
              <a:t>Minimum : 46</a:t>
            </a:r>
          </a:p>
          <a:p>
            <a:pPr>
              <a:buClr>
                <a:srgbClr val="C00000"/>
              </a:buClr>
            </a:pPr>
            <a:r>
              <a:rPr lang="en-US" altLang="en-US" b="1" dirty="0"/>
              <a:t>Maximum:91</a:t>
            </a:r>
          </a:p>
          <a:p>
            <a:pPr>
              <a:buClr>
                <a:srgbClr val="C00000"/>
              </a:buClr>
            </a:pPr>
            <a:r>
              <a:rPr lang="en-US" altLang="en-US" b="1" dirty="0"/>
              <a:t>Sum:702</a:t>
            </a:r>
          </a:p>
          <a:p>
            <a:pPr>
              <a:buClr>
                <a:srgbClr val="C00000"/>
              </a:buClr>
            </a:pPr>
            <a:r>
              <a:rPr lang="en-US" altLang="en-US" b="1" dirty="0"/>
              <a:t>Count:10</a:t>
            </a:r>
          </a:p>
          <a:p>
            <a:pPr>
              <a:buClr>
                <a:srgbClr val="C00000"/>
              </a:buClr>
            </a:pPr>
            <a:r>
              <a:rPr lang="en-US" altLang="en-US" b="1" dirty="0">
                <a:solidFill>
                  <a:srgbClr val="C00000"/>
                </a:solidFill>
              </a:rPr>
              <a:t>Range:</a:t>
            </a:r>
            <a:r>
              <a:rPr lang="en-US" altLang="en-US" b="1" dirty="0">
                <a:solidFill>
                  <a:schemeClr val="accent2"/>
                </a:solidFill>
              </a:rPr>
              <a:t> </a:t>
            </a:r>
            <a:r>
              <a:rPr lang="en-US" altLang="en-US" b="1" dirty="0"/>
              <a:t>Highest-lowest : 45</a:t>
            </a:r>
          </a:p>
          <a:p>
            <a:pPr marL="0" indent="0">
              <a:buClr>
                <a:srgbClr val="C00000"/>
              </a:buClr>
              <a:buNone/>
            </a:pPr>
            <a:endParaRPr lang="en-US" altLang="en-US" b="1" dirty="0"/>
          </a:p>
          <a:p>
            <a:pPr>
              <a:buClr>
                <a:srgbClr val="C00000"/>
              </a:buClr>
            </a:pPr>
            <a:endParaRPr lang="en-US" altLang="en-US" b="1" dirty="0"/>
          </a:p>
          <a:p>
            <a:endParaRPr lang="en-US" altLang="en-US" dirty="0"/>
          </a:p>
        </p:txBody>
      </p:sp>
      <p:sp>
        <p:nvSpPr>
          <p:cNvPr id="2" name="Slide Number Placeholder 1">
            <a:extLst>
              <a:ext uri="{FF2B5EF4-FFF2-40B4-BE49-F238E27FC236}">
                <a16:creationId xmlns:a16="http://schemas.microsoft.com/office/drawing/2014/main" id="{90495852-9571-DECC-56E4-C2701AD35752}"/>
              </a:ext>
            </a:extLst>
          </p:cNvPr>
          <p:cNvSpPr>
            <a:spLocks noGrp="1"/>
          </p:cNvSpPr>
          <p:nvPr>
            <p:ph type="sldNum" sz="quarter" idx="12"/>
          </p:nvPr>
        </p:nvSpPr>
        <p:spPr/>
        <p:txBody>
          <a:bodyPr/>
          <a:lstStyle/>
          <a:p>
            <a:fld id="{9AA40207-1116-4CA4-9771-61E7484DE223}" type="slidenum">
              <a:rPr lang="en-IN" smtClean="0"/>
              <a:pPr/>
              <a:t>38</a:t>
            </a:fld>
            <a:endParaRPr lang="en-IN" dirty="0"/>
          </a:p>
        </p:txBody>
      </p:sp>
      <p:sp>
        <p:nvSpPr>
          <p:cNvPr id="12" name="Rectangle 2">
            <a:extLst>
              <a:ext uri="{FF2B5EF4-FFF2-40B4-BE49-F238E27FC236}">
                <a16:creationId xmlns:a16="http://schemas.microsoft.com/office/drawing/2014/main" id="{765BD57A-11F9-EBCB-438C-3FD89C4589CA}"/>
              </a:ext>
            </a:extLst>
          </p:cNvPr>
          <p:cNvSpPr txBox="1">
            <a:spLocks noChangeArrowheads="1"/>
          </p:cNvSpPr>
          <p:nvPr/>
        </p:nvSpPr>
        <p:spPr>
          <a:xfrm>
            <a:off x="731520" y="245110"/>
            <a:ext cx="8730533" cy="6430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chemeClr val="accent5">
                    <a:lumMod val="75000"/>
                  </a:schemeClr>
                </a:solidFill>
              </a:rPr>
              <a:t>Measures of Dispersion or Variation</a:t>
            </a:r>
          </a:p>
        </p:txBody>
      </p:sp>
      <p:pic>
        <p:nvPicPr>
          <p:cNvPr id="3" name="Picture 4" descr="Descriptive statistics Example 1-4">
            <a:extLst>
              <a:ext uri="{FF2B5EF4-FFF2-40B4-BE49-F238E27FC236}">
                <a16:creationId xmlns:a16="http://schemas.microsoft.com/office/drawing/2014/main" id="{297E98B6-3EBE-0C13-4AA3-E5A464567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8941" y="2428296"/>
            <a:ext cx="6224587" cy="4391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6590DB1-F5CD-864F-BB19-A4D341DCA1EA}"/>
              </a:ext>
            </a:extLst>
          </p:cNvPr>
          <p:cNvPicPr>
            <a:picLocks noChangeAspect="1"/>
          </p:cNvPicPr>
          <p:nvPr/>
        </p:nvPicPr>
        <p:blipFill>
          <a:blip r:embed="rId3"/>
          <a:stretch>
            <a:fillRect/>
          </a:stretch>
        </p:blipFill>
        <p:spPr>
          <a:xfrm>
            <a:off x="772436" y="5528266"/>
            <a:ext cx="4324350" cy="628650"/>
          </a:xfrm>
          <a:prstGeom prst="rect">
            <a:avLst/>
          </a:prstGeom>
        </p:spPr>
      </p:pic>
    </p:spTree>
    <p:extLst>
      <p:ext uri="{BB962C8B-B14F-4D97-AF65-F5344CB8AC3E}">
        <p14:creationId xmlns:p14="http://schemas.microsoft.com/office/powerpoint/2010/main" val="389435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6D31BCA2-1F8E-1000-F40F-286FD9849E31}"/>
              </a:ext>
            </a:extLst>
          </p:cNvPr>
          <p:cNvSpPr>
            <a:spLocks noGrp="1" noChangeArrowheads="1"/>
          </p:cNvSpPr>
          <p:nvPr>
            <p:ph idx="1"/>
          </p:nvPr>
        </p:nvSpPr>
        <p:spPr>
          <a:xfrm>
            <a:off x="345078" y="888116"/>
            <a:ext cx="11308080" cy="5517514"/>
          </a:xfrm>
        </p:spPr>
        <p:txBody>
          <a:bodyPr>
            <a:normAutofit/>
          </a:bodyPr>
          <a:lstStyle/>
          <a:p>
            <a:pPr>
              <a:lnSpc>
                <a:spcPct val="120000"/>
              </a:lnSpc>
              <a:buClr>
                <a:srgbClr val="C00000"/>
              </a:buClr>
            </a:pPr>
            <a:r>
              <a:rPr lang="en-US" altLang="en-US" sz="2400" b="1" dirty="0">
                <a:solidFill>
                  <a:srgbClr val="C00000"/>
                </a:solidFill>
              </a:rPr>
              <a:t>Quartiles</a:t>
            </a:r>
            <a:r>
              <a:rPr lang="en-US" altLang="en-US" sz="2400" dirty="0">
                <a:solidFill>
                  <a:srgbClr val="C00000"/>
                </a:solidFill>
              </a:rPr>
              <a:t>:</a:t>
            </a:r>
            <a:r>
              <a:rPr lang="en-US" altLang="en-US" sz="2400" dirty="0">
                <a:solidFill>
                  <a:schemeClr val="accent2"/>
                </a:solidFill>
              </a:rPr>
              <a:t> </a:t>
            </a:r>
            <a:r>
              <a:rPr lang="en-US" altLang="en-US" sz="2400" dirty="0"/>
              <a:t>The quartile measures the </a:t>
            </a:r>
            <a:r>
              <a:rPr lang="en-US" altLang="en-US" sz="2400" dirty="0">
                <a:solidFill>
                  <a:srgbClr val="C00000"/>
                </a:solidFill>
              </a:rPr>
              <a:t>spread of values</a:t>
            </a:r>
            <a:r>
              <a:rPr lang="en-US" altLang="en-US" sz="2400" dirty="0">
                <a:solidFill>
                  <a:schemeClr val="accent1"/>
                </a:solidFill>
              </a:rPr>
              <a:t> </a:t>
            </a:r>
            <a:r>
              <a:rPr lang="en-US" altLang="en-US" sz="2400" dirty="0"/>
              <a:t>above and below the median by dividing the distribution into </a:t>
            </a:r>
            <a:r>
              <a:rPr lang="en-US" altLang="en-US" sz="2400" b="1" dirty="0"/>
              <a:t>four groups</a:t>
            </a:r>
            <a:r>
              <a:rPr lang="en-US" altLang="en-US" sz="2400" dirty="0"/>
              <a:t>. </a:t>
            </a:r>
          </a:p>
          <a:p>
            <a:pPr marL="0" indent="0">
              <a:lnSpc>
                <a:spcPct val="120000"/>
              </a:lnSpc>
              <a:buClr>
                <a:srgbClr val="C00000"/>
              </a:buClr>
              <a:buNone/>
            </a:pPr>
            <a:endParaRPr lang="en-US" altLang="en-US" sz="2400" dirty="0"/>
          </a:p>
          <a:p>
            <a:pPr marL="0" indent="0">
              <a:lnSpc>
                <a:spcPct val="120000"/>
              </a:lnSpc>
              <a:buClr>
                <a:srgbClr val="C00000"/>
              </a:buClr>
              <a:buNone/>
            </a:pPr>
            <a:endParaRPr lang="en-US" altLang="en-US" sz="2400" dirty="0"/>
          </a:p>
          <a:p>
            <a:pPr marL="0" indent="0">
              <a:lnSpc>
                <a:spcPct val="120000"/>
              </a:lnSpc>
              <a:buClr>
                <a:srgbClr val="C00000"/>
              </a:buClr>
              <a:buNone/>
            </a:pPr>
            <a:endParaRPr lang="en-US" altLang="en-US" sz="2400" dirty="0"/>
          </a:p>
          <a:p>
            <a:pPr lvl="1"/>
            <a:r>
              <a:rPr lang="en-US" altLang="en-US" sz="2000" dirty="0"/>
              <a:t>It is a measure of variability around the median.</a:t>
            </a:r>
          </a:p>
          <a:p>
            <a:pPr lvl="1">
              <a:lnSpc>
                <a:spcPct val="120000"/>
              </a:lnSpc>
            </a:pPr>
            <a:r>
              <a:rPr lang="en-US" altLang="en-US" sz="2000" dirty="0"/>
              <a:t>A quartile divides data into three points—a lower quartile (Q1), median (Q2), and upper quartile (Q3)—to form four groups of the dataset.</a:t>
            </a:r>
          </a:p>
          <a:p>
            <a:pPr>
              <a:buClr>
                <a:srgbClr val="C00000"/>
              </a:buClr>
            </a:pPr>
            <a:r>
              <a:rPr lang="en-US" altLang="en-US" sz="2400" b="1" dirty="0">
                <a:solidFill>
                  <a:srgbClr val="C00000"/>
                </a:solidFill>
              </a:rPr>
              <a:t>Interquartile range</a:t>
            </a:r>
            <a:r>
              <a:rPr lang="en-US" altLang="en-US" sz="2400" b="1" dirty="0">
                <a:solidFill>
                  <a:schemeClr val="accent6">
                    <a:lumMod val="50000"/>
                  </a:schemeClr>
                </a:solidFill>
              </a:rPr>
              <a:t>:</a:t>
            </a:r>
            <a:r>
              <a:rPr lang="en-US" altLang="en-US" sz="2400" b="1" dirty="0">
                <a:solidFill>
                  <a:schemeClr val="accent2"/>
                </a:solidFill>
              </a:rPr>
              <a:t> </a:t>
            </a:r>
            <a:r>
              <a:rPr lang="en-US" altLang="en-US" sz="2400" b="1" dirty="0"/>
              <a:t>Q3-Q1</a:t>
            </a:r>
          </a:p>
          <a:p>
            <a:endParaRPr lang="en-US" altLang="en-US" sz="2400" dirty="0"/>
          </a:p>
        </p:txBody>
      </p:sp>
      <p:sp>
        <p:nvSpPr>
          <p:cNvPr id="2" name="Slide Number Placeholder 1">
            <a:extLst>
              <a:ext uri="{FF2B5EF4-FFF2-40B4-BE49-F238E27FC236}">
                <a16:creationId xmlns:a16="http://schemas.microsoft.com/office/drawing/2014/main" id="{90495852-9571-DECC-56E4-C2701AD35752}"/>
              </a:ext>
            </a:extLst>
          </p:cNvPr>
          <p:cNvSpPr>
            <a:spLocks noGrp="1"/>
          </p:cNvSpPr>
          <p:nvPr>
            <p:ph type="sldNum" sz="quarter" idx="12"/>
          </p:nvPr>
        </p:nvSpPr>
        <p:spPr/>
        <p:txBody>
          <a:bodyPr/>
          <a:lstStyle/>
          <a:p>
            <a:fld id="{9AA40207-1116-4CA4-9771-61E7484DE223}" type="slidenum">
              <a:rPr lang="en-IN" smtClean="0"/>
              <a:pPr/>
              <a:t>39</a:t>
            </a:fld>
            <a:endParaRPr lang="en-IN" dirty="0"/>
          </a:p>
        </p:txBody>
      </p:sp>
      <p:sp>
        <p:nvSpPr>
          <p:cNvPr id="12" name="Rectangle 2">
            <a:extLst>
              <a:ext uri="{FF2B5EF4-FFF2-40B4-BE49-F238E27FC236}">
                <a16:creationId xmlns:a16="http://schemas.microsoft.com/office/drawing/2014/main" id="{765BD57A-11F9-EBCB-438C-3FD89C4589CA}"/>
              </a:ext>
            </a:extLst>
          </p:cNvPr>
          <p:cNvSpPr txBox="1">
            <a:spLocks noChangeArrowheads="1"/>
          </p:cNvSpPr>
          <p:nvPr/>
        </p:nvSpPr>
        <p:spPr>
          <a:xfrm>
            <a:off x="731520" y="245110"/>
            <a:ext cx="8730533" cy="6430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chemeClr val="accent5">
                    <a:lumMod val="75000"/>
                  </a:schemeClr>
                </a:solidFill>
              </a:rPr>
              <a:t>Measures of Dispersion or Variation</a:t>
            </a:r>
          </a:p>
        </p:txBody>
      </p:sp>
      <p:cxnSp>
        <p:nvCxnSpPr>
          <p:cNvPr id="5" name="Straight Connector 4">
            <a:extLst>
              <a:ext uri="{FF2B5EF4-FFF2-40B4-BE49-F238E27FC236}">
                <a16:creationId xmlns:a16="http://schemas.microsoft.com/office/drawing/2014/main" id="{0C4DC216-F75D-D6DC-EE09-3E619775A167}"/>
              </a:ext>
            </a:extLst>
          </p:cNvPr>
          <p:cNvCxnSpPr>
            <a:cxnSpLocks/>
          </p:cNvCxnSpPr>
          <p:nvPr/>
        </p:nvCxnSpPr>
        <p:spPr>
          <a:xfrm flipV="1">
            <a:off x="887767" y="2492363"/>
            <a:ext cx="9358685" cy="124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A708A5B-2A0B-2C90-4CC8-075CAA56F2DF}"/>
              </a:ext>
            </a:extLst>
          </p:cNvPr>
          <p:cNvSpPr txBox="1"/>
          <p:nvPr/>
        </p:nvSpPr>
        <p:spPr>
          <a:xfrm>
            <a:off x="639673" y="2443195"/>
            <a:ext cx="1172506" cy="369332"/>
          </a:xfrm>
          <a:prstGeom prst="rect">
            <a:avLst/>
          </a:prstGeom>
          <a:noFill/>
        </p:spPr>
        <p:txBody>
          <a:bodyPr wrap="square" rtlCol="0">
            <a:spAutoFit/>
          </a:bodyPr>
          <a:lstStyle/>
          <a:p>
            <a:r>
              <a:rPr lang="en-US" dirty="0"/>
              <a:t>1:Lowest</a:t>
            </a:r>
          </a:p>
        </p:txBody>
      </p:sp>
      <p:sp>
        <p:nvSpPr>
          <p:cNvPr id="15" name="TextBox 14">
            <a:extLst>
              <a:ext uri="{FF2B5EF4-FFF2-40B4-BE49-F238E27FC236}">
                <a16:creationId xmlns:a16="http://schemas.microsoft.com/office/drawing/2014/main" id="{9057BDB5-F42D-8B97-62D8-7DD2B65F643C}"/>
              </a:ext>
            </a:extLst>
          </p:cNvPr>
          <p:cNvSpPr txBox="1"/>
          <p:nvPr/>
        </p:nvSpPr>
        <p:spPr>
          <a:xfrm>
            <a:off x="9771622" y="2492363"/>
            <a:ext cx="1234825" cy="369332"/>
          </a:xfrm>
          <a:prstGeom prst="rect">
            <a:avLst/>
          </a:prstGeom>
          <a:noFill/>
        </p:spPr>
        <p:txBody>
          <a:bodyPr wrap="square" rtlCol="0">
            <a:spAutoFit/>
          </a:bodyPr>
          <a:lstStyle/>
          <a:p>
            <a:r>
              <a:rPr lang="en-US" dirty="0"/>
              <a:t>2:Highest</a:t>
            </a:r>
          </a:p>
        </p:txBody>
      </p:sp>
      <p:sp>
        <p:nvSpPr>
          <p:cNvPr id="16" name="TextBox 15">
            <a:extLst>
              <a:ext uri="{FF2B5EF4-FFF2-40B4-BE49-F238E27FC236}">
                <a16:creationId xmlns:a16="http://schemas.microsoft.com/office/drawing/2014/main" id="{FC61C3C0-6FC6-C220-5508-78BC78E088FA}"/>
              </a:ext>
            </a:extLst>
          </p:cNvPr>
          <p:cNvSpPr txBox="1"/>
          <p:nvPr/>
        </p:nvSpPr>
        <p:spPr>
          <a:xfrm>
            <a:off x="1965948" y="2636887"/>
            <a:ext cx="1609842" cy="646331"/>
          </a:xfrm>
          <a:prstGeom prst="rect">
            <a:avLst/>
          </a:prstGeom>
          <a:noFill/>
        </p:spPr>
        <p:txBody>
          <a:bodyPr wrap="square" rtlCol="0">
            <a:spAutoFit/>
          </a:bodyPr>
          <a:lstStyle/>
          <a:p>
            <a:pPr algn="ctr"/>
            <a:r>
              <a:rPr lang="en-US" dirty="0"/>
              <a:t>First Quartile </a:t>
            </a:r>
          </a:p>
          <a:p>
            <a:pPr algn="ctr"/>
            <a:r>
              <a:rPr lang="en-US" dirty="0"/>
              <a:t>Q1</a:t>
            </a:r>
          </a:p>
        </p:txBody>
      </p:sp>
      <p:sp>
        <p:nvSpPr>
          <p:cNvPr id="17" name="TextBox 16">
            <a:extLst>
              <a:ext uri="{FF2B5EF4-FFF2-40B4-BE49-F238E27FC236}">
                <a16:creationId xmlns:a16="http://schemas.microsoft.com/office/drawing/2014/main" id="{2C484C8B-1352-4438-D6EB-F09D2C7B5EF4}"/>
              </a:ext>
            </a:extLst>
          </p:cNvPr>
          <p:cNvSpPr txBox="1"/>
          <p:nvPr/>
        </p:nvSpPr>
        <p:spPr>
          <a:xfrm>
            <a:off x="4398210" y="2611402"/>
            <a:ext cx="1609842" cy="646331"/>
          </a:xfrm>
          <a:prstGeom prst="rect">
            <a:avLst/>
          </a:prstGeom>
          <a:noFill/>
        </p:spPr>
        <p:txBody>
          <a:bodyPr wrap="square" rtlCol="0">
            <a:spAutoFit/>
          </a:bodyPr>
          <a:lstStyle/>
          <a:p>
            <a:pPr algn="ctr"/>
            <a:r>
              <a:rPr lang="en-US" dirty="0"/>
              <a:t>3:Median</a:t>
            </a:r>
          </a:p>
          <a:p>
            <a:pPr algn="ctr"/>
            <a:r>
              <a:rPr lang="en-US" dirty="0"/>
              <a:t>Q2</a:t>
            </a:r>
          </a:p>
        </p:txBody>
      </p:sp>
      <p:sp>
        <p:nvSpPr>
          <p:cNvPr id="18" name="TextBox 17">
            <a:extLst>
              <a:ext uri="{FF2B5EF4-FFF2-40B4-BE49-F238E27FC236}">
                <a16:creationId xmlns:a16="http://schemas.microsoft.com/office/drawing/2014/main" id="{02420EC5-2CE1-CB6B-14D2-FE4F785014BC}"/>
              </a:ext>
            </a:extLst>
          </p:cNvPr>
          <p:cNvSpPr txBox="1"/>
          <p:nvPr/>
        </p:nvSpPr>
        <p:spPr>
          <a:xfrm>
            <a:off x="7248016" y="2647763"/>
            <a:ext cx="1609842" cy="646331"/>
          </a:xfrm>
          <a:prstGeom prst="rect">
            <a:avLst/>
          </a:prstGeom>
          <a:noFill/>
        </p:spPr>
        <p:txBody>
          <a:bodyPr wrap="square" rtlCol="0">
            <a:spAutoFit/>
          </a:bodyPr>
          <a:lstStyle/>
          <a:p>
            <a:pPr algn="ctr"/>
            <a:r>
              <a:rPr lang="en-US" dirty="0"/>
              <a:t>Third Quartile </a:t>
            </a:r>
          </a:p>
          <a:p>
            <a:pPr algn="ctr"/>
            <a:r>
              <a:rPr lang="en-US" dirty="0"/>
              <a:t>Q3</a:t>
            </a:r>
          </a:p>
        </p:txBody>
      </p:sp>
      <p:sp>
        <p:nvSpPr>
          <p:cNvPr id="19" name="TextBox 18">
            <a:extLst>
              <a:ext uri="{FF2B5EF4-FFF2-40B4-BE49-F238E27FC236}">
                <a16:creationId xmlns:a16="http://schemas.microsoft.com/office/drawing/2014/main" id="{3B5203AB-4B0C-C6F7-F607-849EFF65D959}"/>
              </a:ext>
            </a:extLst>
          </p:cNvPr>
          <p:cNvSpPr txBox="1"/>
          <p:nvPr/>
        </p:nvSpPr>
        <p:spPr>
          <a:xfrm>
            <a:off x="3897589" y="1897039"/>
            <a:ext cx="3325419" cy="369332"/>
          </a:xfrm>
          <a:prstGeom prst="rect">
            <a:avLst/>
          </a:prstGeom>
          <a:noFill/>
        </p:spPr>
        <p:txBody>
          <a:bodyPr wrap="square" rtlCol="0">
            <a:spAutoFit/>
          </a:bodyPr>
          <a:lstStyle/>
          <a:p>
            <a:pPr algn="ctr"/>
            <a:r>
              <a:rPr lang="en-US" dirty="0"/>
              <a:t>Interquartile Quartile (Q3-Q1) </a:t>
            </a:r>
          </a:p>
        </p:txBody>
      </p:sp>
      <p:cxnSp>
        <p:nvCxnSpPr>
          <p:cNvPr id="21" name="Straight Connector 20">
            <a:extLst>
              <a:ext uri="{FF2B5EF4-FFF2-40B4-BE49-F238E27FC236}">
                <a16:creationId xmlns:a16="http://schemas.microsoft.com/office/drawing/2014/main" id="{D62B6813-BAC1-7F0D-8BEF-D33FB22C963A}"/>
              </a:ext>
            </a:extLst>
          </p:cNvPr>
          <p:cNvCxnSpPr>
            <a:cxnSpLocks/>
          </p:cNvCxnSpPr>
          <p:nvPr/>
        </p:nvCxnSpPr>
        <p:spPr>
          <a:xfrm>
            <a:off x="2814278" y="2219803"/>
            <a:ext cx="532699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Arrow: Up 23">
            <a:extLst>
              <a:ext uri="{FF2B5EF4-FFF2-40B4-BE49-F238E27FC236}">
                <a16:creationId xmlns:a16="http://schemas.microsoft.com/office/drawing/2014/main" id="{22CF4B7B-EC7E-D1FE-3A7A-D37DFF85BCE5}"/>
              </a:ext>
            </a:extLst>
          </p:cNvPr>
          <p:cNvSpPr/>
          <p:nvPr/>
        </p:nvSpPr>
        <p:spPr>
          <a:xfrm>
            <a:off x="2725944" y="2496568"/>
            <a:ext cx="176668" cy="218341"/>
          </a:xfrm>
          <a:prstGeom prst="up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Up 24">
            <a:extLst>
              <a:ext uri="{FF2B5EF4-FFF2-40B4-BE49-F238E27FC236}">
                <a16:creationId xmlns:a16="http://schemas.microsoft.com/office/drawing/2014/main" id="{E66C7250-467A-5039-0F63-DD864CF97105}"/>
              </a:ext>
            </a:extLst>
          </p:cNvPr>
          <p:cNvSpPr/>
          <p:nvPr/>
        </p:nvSpPr>
        <p:spPr>
          <a:xfrm>
            <a:off x="5081734" y="2492363"/>
            <a:ext cx="176668" cy="218341"/>
          </a:xfrm>
          <a:prstGeom prst="up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Up 25">
            <a:extLst>
              <a:ext uri="{FF2B5EF4-FFF2-40B4-BE49-F238E27FC236}">
                <a16:creationId xmlns:a16="http://schemas.microsoft.com/office/drawing/2014/main" id="{F5709DF9-5596-DF53-F708-4319AF56E092}"/>
              </a:ext>
            </a:extLst>
          </p:cNvPr>
          <p:cNvSpPr/>
          <p:nvPr/>
        </p:nvSpPr>
        <p:spPr>
          <a:xfrm>
            <a:off x="7964603" y="2479586"/>
            <a:ext cx="176668" cy="218341"/>
          </a:xfrm>
          <a:prstGeom prst="up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803F93A-8AD0-49F3-3347-48616988C4FF}"/>
              </a:ext>
            </a:extLst>
          </p:cNvPr>
          <p:cNvSpPr txBox="1"/>
          <p:nvPr/>
        </p:nvSpPr>
        <p:spPr>
          <a:xfrm>
            <a:off x="990299" y="5365002"/>
            <a:ext cx="7687709" cy="646331"/>
          </a:xfrm>
          <a:prstGeom prst="rect">
            <a:avLst/>
          </a:prstGeom>
          <a:noFill/>
        </p:spPr>
        <p:txBody>
          <a:bodyPr wrap="square" rtlCol="0">
            <a:spAutoFit/>
          </a:bodyPr>
          <a:lstStyle/>
          <a:p>
            <a:r>
              <a:rPr lang="en-US" b="1" dirty="0"/>
              <a:t>Find out Q1,Q2 and Q3 for given dataset</a:t>
            </a:r>
          </a:p>
          <a:p>
            <a:r>
              <a:rPr lang="en-US" dirty="0"/>
              <a:t>45     100        54            72        91         80         77     81        46            83          72     </a:t>
            </a:r>
          </a:p>
        </p:txBody>
      </p:sp>
    </p:spTree>
    <p:extLst>
      <p:ext uri="{BB962C8B-B14F-4D97-AF65-F5344CB8AC3E}">
        <p14:creationId xmlns:p14="http://schemas.microsoft.com/office/powerpoint/2010/main" val="15220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1D0880-9CE4-21AC-CA84-757DC6AF28A7}"/>
              </a:ext>
            </a:extLst>
          </p:cNvPr>
          <p:cNvSpPr txBox="1"/>
          <p:nvPr/>
        </p:nvSpPr>
        <p:spPr>
          <a:xfrm>
            <a:off x="3446585" y="210809"/>
            <a:ext cx="6312877" cy="954107"/>
          </a:xfrm>
          <a:prstGeom prst="rect">
            <a:avLst/>
          </a:prstGeom>
          <a:noFill/>
        </p:spPr>
        <p:txBody>
          <a:bodyPr wrap="square" lIns="91440" tIns="45720" rIns="91440" bIns="45720" rtlCol="0" anchor="t">
            <a:spAutoFit/>
          </a:bodyPr>
          <a:lstStyle/>
          <a:p>
            <a:pPr algn="ctr"/>
            <a:r>
              <a:rPr lang="en-US" sz="2800" b="1" dirty="0">
                <a:latin typeface="Montserrat"/>
              </a:rPr>
              <a:t>At </a:t>
            </a:r>
            <a:r>
              <a:rPr lang="en-US" sz="2400" b="1" dirty="0">
                <a:latin typeface="Montserrat"/>
              </a:rPr>
              <a:t>the</a:t>
            </a:r>
            <a:r>
              <a:rPr lang="en-US" sz="2800" b="1" dirty="0">
                <a:latin typeface="Montserrat"/>
              </a:rPr>
              <a:t> end </a:t>
            </a:r>
          </a:p>
          <a:p>
            <a:pPr algn="ctr"/>
            <a:r>
              <a:rPr lang="en-US" sz="2800" b="1" dirty="0">
                <a:latin typeface="Montserrat"/>
              </a:rPr>
              <a:t>of this course</a:t>
            </a:r>
            <a:endParaRPr lang="en-US" sz="2000" dirty="0"/>
          </a:p>
        </p:txBody>
      </p:sp>
      <p:sp>
        <p:nvSpPr>
          <p:cNvPr id="3" name="Rectangle 2">
            <a:extLst>
              <a:ext uri="{FF2B5EF4-FFF2-40B4-BE49-F238E27FC236}">
                <a16:creationId xmlns:a16="http://schemas.microsoft.com/office/drawing/2014/main" id="{B6D9763C-80E6-6B3A-7CA1-3581A4DD98BF}"/>
              </a:ext>
            </a:extLst>
          </p:cNvPr>
          <p:cNvSpPr/>
          <p:nvPr/>
        </p:nvSpPr>
        <p:spPr>
          <a:xfrm>
            <a:off x="1861867" y="1347091"/>
            <a:ext cx="8899918" cy="4757071"/>
          </a:xfrm>
          <a:prstGeom prst="rect">
            <a:avLst/>
          </a:prstGeom>
        </p:spPr>
        <p:txBody>
          <a:bodyPr wrap="square" lIns="91440" tIns="45720" rIns="91440" bIns="45720" anchor="t">
            <a:spAutoFit/>
          </a:bodyPr>
          <a:lstStyle/>
          <a:p>
            <a:pPr marL="285750" indent="-285750">
              <a:lnSpc>
                <a:spcPct val="150000"/>
              </a:lnSpc>
              <a:buFont typeface="Arial" panose="020B0604020202020204" pitchFamily="34" charset="0"/>
              <a:buChar char="•"/>
            </a:pPr>
            <a:r>
              <a:rPr lang="en-US" sz="1700" kern="1200" dirty="0"/>
              <a:t>Machine Learning,  Types of ML</a:t>
            </a:r>
          </a:p>
          <a:p>
            <a:pPr marL="285750" indent="-285750">
              <a:lnSpc>
                <a:spcPct val="150000"/>
              </a:lnSpc>
              <a:buFont typeface="Arial" panose="020B0604020202020204" pitchFamily="34" charset="0"/>
              <a:buChar char="•"/>
            </a:pPr>
            <a:r>
              <a:rPr lang="en-US" sz="1700" kern="1200" dirty="0"/>
              <a:t>Regression/ Classification / Clustering</a:t>
            </a:r>
          </a:p>
          <a:p>
            <a:pPr marL="285750" indent="-285750">
              <a:lnSpc>
                <a:spcPct val="150000"/>
              </a:lnSpc>
              <a:buFont typeface="Arial" panose="020B0604020202020204" pitchFamily="34" charset="0"/>
              <a:buChar char="•"/>
            </a:pPr>
            <a:r>
              <a:rPr lang="en-US" sz="1700" kern="1200" dirty="0"/>
              <a:t>Overfitting &amp; Underfitting</a:t>
            </a:r>
          </a:p>
          <a:p>
            <a:pPr marL="285750" indent="-285750">
              <a:lnSpc>
                <a:spcPct val="150000"/>
              </a:lnSpc>
              <a:buFont typeface="Arial" panose="020B0604020202020204" pitchFamily="34" charset="0"/>
              <a:buChar char="•"/>
            </a:pPr>
            <a:r>
              <a:rPr lang="en-US" sz="1700" kern="1200" dirty="0"/>
              <a:t>Model Selection - MAE/ RMSE/ Regularization </a:t>
            </a:r>
          </a:p>
          <a:p>
            <a:pPr marL="285750" indent="-285750">
              <a:lnSpc>
                <a:spcPct val="150000"/>
              </a:lnSpc>
              <a:buFont typeface="Arial" panose="020B0604020202020204" pitchFamily="34" charset="0"/>
              <a:buChar char="•"/>
            </a:pPr>
            <a:r>
              <a:rPr lang="en-US" sz="1700" kern="1200" dirty="0"/>
              <a:t>Evaluation Metrics - Confusion Matrix (TP/TN/FP/FN)/             Accuracy/ Precision/ Recall/ F1Score</a:t>
            </a:r>
          </a:p>
          <a:p>
            <a:pPr marL="285750" indent="-285750">
              <a:lnSpc>
                <a:spcPct val="150000"/>
              </a:lnSpc>
              <a:buFont typeface="Arial" panose="020B0604020202020204" pitchFamily="34" charset="0"/>
              <a:buChar char="•"/>
            </a:pPr>
            <a:r>
              <a:rPr lang="en-US" sz="1700" kern="1200" dirty="0"/>
              <a:t>Logistics Regression/ Sigmoid/ Limitation of Logistics Reg</a:t>
            </a:r>
          </a:p>
          <a:p>
            <a:pPr marL="285750" indent="-285750">
              <a:lnSpc>
                <a:spcPct val="150000"/>
              </a:lnSpc>
              <a:buFont typeface="Arial" panose="020B0604020202020204" pitchFamily="34" charset="0"/>
              <a:buChar char="•"/>
            </a:pPr>
            <a:r>
              <a:rPr lang="en-US" sz="1700" kern="1200" dirty="0"/>
              <a:t>Decision Tree - Gini Index/ Information Gain</a:t>
            </a:r>
          </a:p>
          <a:p>
            <a:pPr marL="285750" indent="-285750">
              <a:lnSpc>
                <a:spcPct val="150000"/>
              </a:lnSpc>
              <a:buFont typeface="Arial" panose="020B0604020202020204" pitchFamily="34" charset="0"/>
              <a:buChar char="•"/>
            </a:pPr>
            <a:r>
              <a:rPr lang="en-US" sz="1700" kern="1200" dirty="0"/>
              <a:t>K Fold Cross Validation/ K- Nearest Neighbors/ Random Forest</a:t>
            </a:r>
          </a:p>
          <a:p>
            <a:pPr marL="285750" indent="-285750">
              <a:lnSpc>
                <a:spcPct val="150000"/>
              </a:lnSpc>
              <a:buFont typeface="Arial" panose="020B0604020202020204" pitchFamily="34" charset="0"/>
              <a:buChar char="•"/>
            </a:pPr>
            <a:r>
              <a:rPr lang="en-US" sz="1700" kern="1200" dirty="0"/>
              <a:t>Support Vector Machine (SVM) Tuning Parameter</a:t>
            </a:r>
          </a:p>
          <a:p>
            <a:pPr marL="285750" indent="-285750">
              <a:lnSpc>
                <a:spcPct val="150000"/>
              </a:lnSpc>
              <a:buFont typeface="Arial" panose="020B0604020202020204" pitchFamily="34" charset="0"/>
              <a:buChar char="•"/>
            </a:pPr>
            <a:r>
              <a:rPr lang="en-US" sz="1700" kern="1200" dirty="0"/>
              <a:t>Clustering - </a:t>
            </a:r>
            <a:r>
              <a:rPr lang="en-US" sz="1700" kern="1200" dirty="0" err="1"/>
              <a:t>Kmeans</a:t>
            </a:r>
            <a:r>
              <a:rPr lang="en-US" sz="1700" kern="1200" dirty="0"/>
              <a:t>/ Elbow method/ Performance measures </a:t>
            </a:r>
          </a:p>
          <a:p>
            <a:pPr>
              <a:lnSpc>
                <a:spcPct val="150000"/>
              </a:lnSpc>
            </a:pPr>
            <a:endParaRPr lang="en-US" sz="1700" dirty="0">
              <a:latin typeface="Montserrat"/>
            </a:endParaRPr>
          </a:p>
        </p:txBody>
      </p:sp>
    </p:spTree>
    <p:extLst>
      <p:ext uri="{BB962C8B-B14F-4D97-AF65-F5344CB8AC3E}">
        <p14:creationId xmlns:p14="http://schemas.microsoft.com/office/powerpoint/2010/main" val="3572321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6D31BCA2-1F8E-1000-F40F-286FD9849E31}"/>
              </a:ext>
            </a:extLst>
          </p:cNvPr>
          <p:cNvSpPr>
            <a:spLocks noGrp="1" noChangeArrowheads="1"/>
          </p:cNvSpPr>
          <p:nvPr>
            <p:ph idx="1"/>
          </p:nvPr>
        </p:nvSpPr>
        <p:spPr>
          <a:xfrm>
            <a:off x="345078" y="888116"/>
            <a:ext cx="11308080" cy="5517514"/>
          </a:xfrm>
        </p:spPr>
        <p:txBody>
          <a:bodyPr>
            <a:normAutofit/>
          </a:bodyPr>
          <a:lstStyle/>
          <a:p>
            <a:r>
              <a:rPr lang="en-US" altLang="en-US" sz="2400" dirty="0"/>
              <a:t>Steps to find Quartile:</a:t>
            </a:r>
          </a:p>
          <a:p>
            <a:pPr marL="0" indent="0">
              <a:buNone/>
            </a:pPr>
            <a:endParaRPr lang="en-US" altLang="en-US" sz="2400" dirty="0"/>
          </a:p>
          <a:p>
            <a:r>
              <a:rPr lang="en-US" altLang="en-US" sz="2400" dirty="0"/>
              <a:t>1.  Arrange data in order from lowest to highest. </a:t>
            </a:r>
          </a:p>
          <a:p>
            <a:r>
              <a:rPr lang="en-US" altLang="en-US" sz="2400" dirty="0"/>
              <a:t>2. Find Median (Q2) = (n+1)*50%= (n+1)*0.5 = </a:t>
            </a:r>
            <a:r>
              <a:rPr lang="en-US" altLang="en-US" sz="2400" dirty="0">
                <a:highlight>
                  <a:srgbClr val="FFFF00"/>
                </a:highlight>
              </a:rPr>
              <a:t>(n+1)/2</a:t>
            </a:r>
            <a:r>
              <a:rPr lang="en-US" altLang="en-US" sz="2400" dirty="0"/>
              <a:t> =  (11+1)/2= </a:t>
            </a:r>
            <a:r>
              <a:rPr lang="en-US" altLang="en-US" sz="2400" dirty="0">
                <a:highlight>
                  <a:srgbClr val="FFFF00"/>
                </a:highlight>
              </a:rPr>
              <a:t>6th</a:t>
            </a:r>
          </a:p>
          <a:p>
            <a:r>
              <a:rPr lang="en-US" altLang="en-US" sz="2400" dirty="0"/>
              <a:t>3. Find the median of the data values that fall below Q2,  that gives Q1= </a:t>
            </a:r>
            <a:r>
              <a:rPr lang="en-US" altLang="en-US" sz="2400" dirty="0">
                <a:highlight>
                  <a:srgbClr val="FFFF00"/>
                </a:highlight>
              </a:rPr>
              <a:t>(n+1)*25%= </a:t>
            </a:r>
            <a:r>
              <a:rPr lang="en-US" altLang="en-US" sz="2400" dirty="0"/>
              <a:t>(n+1)*0.25= </a:t>
            </a:r>
            <a:r>
              <a:rPr lang="en-US" altLang="en-US" sz="2400" dirty="0">
                <a:highlight>
                  <a:srgbClr val="FFFF00"/>
                </a:highlight>
              </a:rPr>
              <a:t>(n+1)/4 </a:t>
            </a:r>
            <a:r>
              <a:rPr lang="en-US" altLang="en-US" sz="2400" dirty="0"/>
              <a:t>= (11+1)/4= 3rd</a:t>
            </a:r>
          </a:p>
          <a:p>
            <a:r>
              <a:rPr lang="en-US" altLang="en-US" sz="2400" dirty="0"/>
              <a:t>4. Find the median of the data values that fall above Q2, that gives Q3 = </a:t>
            </a:r>
            <a:r>
              <a:rPr lang="en-US" altLang="en-US" sz="2400" dirty="0">
                <a:highlight>
                  <a:srgbClr val="FFFF00"/>
                </a:highlight>
              </a:rPr>
              <a:t>(n+1)*75%= </a:t>
            </a:r>
            <a:r>
              <a:rPr lang="en-US" altLang="en-US" sz="2400" dirty="0"/>
              <a:t>(n+1)*0.75= (n+1)*(3/4)= (11+1)*(3/4)=9</a:t>
            </a:r>
            <a:r>
              <a:rPr lang="en-US" altLang="en-US" sz="2400" baseline="30000" dirty="0"/>
              <a:t>th</a:t>
            </a:r>
            <a:endParaRPr lang="en-US" altLang="en-US" sz="2400" dirty="0"/>
          </a:p>
          <a:p>
            <a:endParaRPr lang="en-US" altLang="en-US" sz="2400" dirty="0"/>
          </a:p>
          <a:p>
            <a:endParaRPr lang="en-US" altLang="en-US" sz="2400" dirty="0"/>
          </a:p>
          <a:p>
            <a:endParaRPr lang="en-US" altLang="en-US" sz="2400" dirty="0"/>
          </a:p>
        </p:txBody>
      </p:sp>
      <p:sp>
        <p:nvSpPr>
          <p:cNvPr id="2" name="Slide Number Placeholder 1">
            <a:extLst>
              <a:ext uri="{FF2B5EF4-FFF2-40B4-BE49-F238E27FC236}">
                <a16:creationId xmlns:a16="http://schemas.microsoft.com/office/drawing/2014/main" id="{90495852-9571-DECC-56E4-C2701AD35752}"/>
              </a:ext>
            </a:extLst>
          </p:cNvPr>
          <p:cNvSpPr>
            <a:spLocks noGrp="1"/>
          </p:cNvSpPr>
          <p:nvPr>
            <p:ph type="sldNum" sz="quarter" idx="12"/>
          </p:nvPr>
        </p:nvSpPr>
        <p:spPr/>
        <p:txBody>
          <a:bodyPr/>
          <a:lstStyle/>
          <a:p>
            <a:fld id="{9AA40207-1116-4CA4-9771-61E7484DE223}" type="slidenum">
              <a:rPr lang="en-IN" smtClean="0"/>
              <a:pPr/>
              <a:t>40</a:t>
            </a:fld>
            <a:endParaRPr lang="en-IN" dirty="0"/>
          </a:p>
        </p:txBody>
      </p:sp>
      <p:sp>
        <p:nvSpPr>
          <p:cNvPr id="12" name="Rectangle 2">
            <a:extLst>
              <a:ext uri="{FF2B5EF4-FFF2-40B4-BE49-F238E27FC236}">
                <a16:creationId xmlns:a16="http://schemas.microsoft.com/office/drawing/2014/main" id="{765BD57A-11F9-EBCB-438C-3FD89C4589CA}"/>
              </a:ext>
            </a:extLst>
          </p:cNvPr>
          <p:cNvSpPr txBox="1">
            <a:spLocks noChangeArrowheads="1"/>
          </p:cNvSpPr>
          <p:nvPr/>
        </p:nvSpPr>
        <p:spPr>
          <a:xfrm>
            <a:off x="731520" y="245110"/>
            <a:ext cx="8730533" cy="6430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chemeClr val="accent5">
                    <a:lumMod val="75000"/>
                  </a:schemeClr>
                </a:solidFill>
              </a:rPr>
              <a:t>Measures of Dispersion or Variation</a:t>
            </a:r>
          </a:p>
        </p:txBody>
      </p:sp>
      <p:cxnSp>
        <p:nvCxnSpPr>
          <p:cNvPr id="27" name="Straight Connector 26">
            <a:extLst>
              <a:ext uri="{FF2B5EF4-FFF2-40B4-BE49-F238E27FC236}">
                <a16:creationId xmlns:a16="http://schemas.microsoft.com/office/drawing/2014/main" id="{8A68B08D-129A-D187-82A9-108EFC387984}"/>
              </a:ext>
            </a:extLst>
          </p:cNvPr>
          <p:cNvCxnSpPr/>
          <p:nvPr/>
        </p:nvCxnSpPr>
        <p:spPr>
          <a:xfrm>
            <a:off x="1372544" y="4978425"/>
            <a:ext cx="968553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93BACC4-984B-D8DD-191A-C2D53D5CF138}"/>
              </a:ext>
            </a:extLst>
          </p:cNvPr>
          <p:cNvSpPr txBox="1"/>
          <p:nvPr/>
        </p:nvSpPr>
        <p:spPr>
          <a:xfrm>
            <a:off x="855868" y="4918117"/>
            <a:ext cx="942184" cy="369332"/>
          </a:xfrm>
          <a:prstGeom prst="rect">
            <a:avLst/>
          </a:prstGeom>
          <a:noFill/>
        </p:spPr>
        <p:txBody>
          <a:bodyPr wrap="square" rtlCol="0">
            <a:spAutoFit/>
          </a:bodyPr>
          <a:lstStyle/>
          <a:p>
            <a:r>
              <a:rPr lang="en-US" dirty="0"/>
              <a:t>Lowest</a:t>
            </a:r>
          </a:p>
        </p:txBody>
      </p:sp>
      <p:sp>
        <p:nvSpPr>
          <p:cNvPr id="29" name="TextBox 28">
            <a:extLst>
              <a:ext uri="{FF2B5EF4-FFF2-40B4-BE49-F238E27FC236}">
                <a16:creationId xmlns:a16="http://schemas.microsoft.com/office/drawing/2014/main" id="{9083DE37-65EC-9B93-6F1D-ACB3C9FE36F3}"/>
              </a:ext>
            </a:extLst>
          </p:cNvPr>
          <p:cNvSpPr txBox="1"/>
          <p:nvPr/>
        </p:nvSpPr>
        <p:spPr>
          <a:xfrm>
            <a:off x="10411616" y="4981330"/>
            <a:ext cx="942184" cy="369332"/>
          </a:xfrm>
          <a:prstGeom prst="rect">
            <a:avLst/>
          </a:prstGeom>
          <a:noFill/>
        </p:spPr>
        <p:txBody>
          <a:bodyPr wrap="square" rtlCol="0">
            <a:spAutoFit/>
          </a:bodyPr>
          <a:lstStyle/>
          <a:p>
            <a:r>
              <a:rPr lang="en-US" dirty="0"/>
              <a:t>Highest</a:t>
            </a:r>
          </a:p>
        </p:txBody>
      </p:sp>
      <p:sp>
        <p:nvSpPr>
          <p:cNvPr id="30" name="TextBox 29">
            <a:extLst>
              <a:ext uri="{FF2B5EF4-FFF2-40B4-BE49-F238E27FC236}">
                <a16:creationId xmlns:a16="http://schemas.microsoft.com/office/drawing/2014/main" id="{E05955F7-E03D-602D-D7A7-531CB02F5FDC}"/>
              </a:ext>
            </a:extLst>
          </p:cNvPr>
          <p:cNvSpPr txBox="1"/>
          <p:nvPr/>
        </p:nvSpPr>
        <p:spPr>
          <a:xfrm>
            <a:off x="1811192" y="5106075"/>
            <a:ext cx="1609842" cy="646331"/>
          </a:xfrm>
          <a:prstGeom prst="rect">
            <a:avLst/>
          </a:prstGeom>
          <a:noFill/>
        </p:spPr>
        <p:txBody>
          <a:bodyPr wrap="square" rtlCol="0">
            <a:spAutoFit/>
          </a:bodyPr>
          <a:lstStyle/>
          <a:p>
            <a:pPr algn="ctr"/>
            <a:r>
              <a:rPr lang="en-US" dirty="0"/>
              <a:t>First Quartile </a:t>
            </a:r>
          </a:p>
          <a:p>
            <a:pPr algn="ctr"/>
            <a:r>
              <a:rPr lang="en-US" dirty="0"/>
              <a:t>Q1</a:t>
            </a:r>
          </a:p>
        </p:txBody>
      </p:sp>
      <p:sp>
        <p:nvSpPr>
          <p:cNvPr id="31" name="TextBox 30">
            <a:extLst>
              <a:ext uri="{FF2B5EF4-FFF2-40B4-BE49-F238E27FC236}">
                <a16:creationId xmlns:a16="http://schemas.microsoft.com/office/drawing/2014/main" id="{52617DAB-027A-0D20-E521-92E2CAFFBE65}"/>
              </a:ext>
            </a:extLst>
          </p:cNvPr>
          <p:cNvSpPr txBox="1"/>
          <p:nvPr/>
        </p:nvSpPr>
        <p:spPr>
          <a:xfrm>
            <a:off x="4605471" y="5102783"/>
            <a:ext cx="1609842" cy="646331"/>
          </a:xfrm>
          <a:prstGeom prst="rect">
            <a:avLst/>
          </a:prstGeom>
          <a:noFill/>
        </p:spPr>
        <p:txBody>
          <a:bodyPr wrap="square" rtlCol="0">
            <a:spAutoFit/>
          </a:bodyPr>
          <a:lstStyle/>
          <a:p>
            <a:pPr algn="ctr"/>
            <a:r>
              <a:rPr lang="en-US" dirty="0"/>
              <a:t>Median</a:t>
            </a:r>
          </a:p>
          <a:p>
            <a:pPr algn="ctr"/>
            <a:r>
              <a:rPr lang="en-US" dirty="0"/>
              <a:t>Q2</a:t>
            </a:r>
          </a:p>
        </p:txBody>
      </p:sp>
      <p:sp>
        <p:nvSpPr>
          <p:cNvPr id="32" name="TextBox 31">
            <a:extLst>
              <a:ext uri="{FF2B5EF4-FFF2-40B4-BE49-F238E27FC236}">
                <a16:creationId xmlns:a16="http://schemas.microsoft.com/office/drawing/2014/main" id="{F714C44B-CC42-604E-9805-A638120A549C}"/>
              </a:ext>
            </a:extLst>
          </p:cNvPr>
          <p:cNvSpPr txBox="1"/>
          <p:nvPr/>
        </p:nvSpPr>
        <p:spPr>
          <a:xfrm>
            <a:off x="7836183" y="5111809"/>
            <a:ext cx="1609842" cy="646331"/>
          </a:xfrm>
          <a:prstGeom prst="rect">
            <a:avLst/>
          </a:prstGeom>
          <a:noFill/>
        </p:spPr>
        <p:txBody>
          <a:bodyPr wrap="square" rtlCol="0">
            <a:spAutoFit/>
          </a:bodyPr>
          <a:lstStyle/>
          <a:p>
            <a:pPr algn="ctr"/>
            <a:r>
              <a:rPr lang="en-US" dirty="0"/>
              <a:t>Third Quartile </a:t>
            </a:r>
          </a:p>
          <a:p>
            <a:pPr algn="ctr"/>
            <a:r>
              <a:rPr lang="en-US" dirty="0"/>
              <a:t>Q3</a:t>
            </a:r>
          </a:p>
        </p:txBody>
      </p:sp>
      <p:sp>
        <p:nvSpPr>
          <p:cNvPr id="33" name="TextBox 32">
            <a:extLst>
              <a:ext uri="{FF2B5EF4-FFF2-40B4-BE49-F238E27FC236}">
                <a16:creationId xmlns:a16="http://schemas.microsoft.com/office/drawing/2014/main" id="{99B009BE-E9A2-48ED-238E-8F09FA790E1A}"/>
              </a:ext>
            </a:extLst>
          </p:cNvPr>
          <p:cNvSpPr txBox="1"/>
          <p:nvPr/>
        </p:nvSpPr>
        <p:spPr>
          <a:xfrm>
            <a:off x="4605471" y="4258199"/>
            <a:ext cx="2190052" cy="369332"/>
          </a:xfrm>
          <a:prstGeom prst="rect">
            <a:avLst/>
          </a:prstGeom>
          <a:noFill/>
        </p:spPr>
        <p:txBody>
          <a:bodyPr wrap="square" rtlCol="0">
            <a:spAutoFit/>
          </a:bodyPr>
          <a:lstStyle/>
          <a:p>
            <a:pPr algn="ctr"/>
            <a:r>
              <a:rPr lang="en-US" dirty="0"/>
              <a:t>Interquartile Quartile </a:t>
            </a:r>
          </a:p>
        </p:txBody>
      </p:sp>
      <p:cxnSp>
        <p:nvCxnSpPr>
          <p:cNvPr id="34" name="Straight Connector 33">
            <a:extLst>
              <a:ext uri="{FF2B5EF4-FFF2-40B4-BE49-F238E27FC236}">
                <a16:creationId xmlns:a16="http://schemas.microsoft.com/office/drawing/2014/main" id="{C5144270-77BA-9FDE-8797-AC6DC9071F84}"/>
              </a:ext>
            </a:extLst>
          </p:cNvPr>
          <p:cNvCxnSpPr>
            <a:cxnSpLocks/>
          </p:cNvCxnSpPr>
          <p:nvPr/>
        </p:nvCxnSpPr>
        <p:spPr>
          <a:xfrm>
            <a:off x="2551908" y="4694725"/>
            <a:ext cx="608919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A5F8BEC-AC9E-AAF3-E885-9457A9F7943E}"/>
              </a:ext>
            </a:extLst>
          </p:cNvPr>
          <p:cNvSpPr txBox="1"/>
          <p:nvPr/>
        </p:nvSpPr>
        <p:spPr>
          <a:xfrm>
            <a:off x="1256396" y="4674445"/>
            <a:ext cx="10017921" cy="369332"/>
          </a:xfrm>
          <a:prstGeom prst="rect">
            <a:avLst/>
          </a:prstGeom>
          <a:noFill/>
        </p:spPr>
        <p:txBody>
          <a:bodyPr wrap="square" rtlCol="0">
            <a:spAutoFit/>
          </a:bodyPr>
          <a:lstStyle/>
          <a:p>
            <a:r>
              <a:rPr lang="en-US" dirty="0"/>
              <a:t>45       46       54            72            72               77              80              81                    83                91            100 </a:t>
            </a:r>
          </a:p>
        </p:txBody>
      </p:sp>
      <p:sp>
        <p:nvSpPr>
          <p:cNvPr id="36" name="Arrow: Up 35">
            <a:extLst>
              <a:ext uri="{FF2B5EF4-FFF2-40B4-BE49-F238E27FC236}">
                <a16:creationId xmlns:a16="http://schemas.microsoft.com/office/drawing/2014/main" id="{D28320D4-8BFC-285C-1A65-E6470B6611D4}"/>
              </a:ext>
            </a:extLst>
          </p:cNvPr>
          <p:cNvSpPr/>
          <p:nvPr/>
        </p:nvSpPr>
        <p:spPr>
          <a:xfrm>
            <a:off x="2551908" y="5005228"/>
            <a:ext cx="176668" cy="218341"/>
          </a:xfrm>
          <a:prstGeom prst="up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Up 36">
            <a:extLst>
              <a:ext uri="{FF2B5EF4-FFF2-40B4-BE49-F238E27FC236}">
                <a16:creationId xmlns:a16="http://schemas.microsoft.com/office/drawing/2014/main" id="{765BCD76-D97D-577B-B25C-F0EBDCC7EDC1}"/>
              </a:ext>
            </a:extLst>
          </p:cNvPr>
          <p:cNvSpPr/>
          <p:nvPr/>
        </p:nvSpPr>
        <p:spPr>
          <a:xfrm>
            <a:off x="5297929" y="4967285"/>
            <a:ext cx="176668" cy="218341"/>
          </a:xfrm>
          <a:prstGeom prst="up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Up 37">
            <a:extLst>
              <a:ext uri="{FF2B5EF4-FFF2-40B4-BE49-F238E27FC236}">
                <a16:creationId xmlns:a16="http://schemas.microsoft.com/office/drawing/2014/main" id="{1F916702-0DF9-CFEA-A3EC-CCBABE33D284}"/>
              </a:ext>
            </a:extLst>
          </p:cNvPr>
          <p:cNvSpPr/>
          <p:nvPr/>
        </p:nvSpPr>
        <p:spPr>
          <a:xfrm>
            <a:off x="8507154" y="4947271"/>
            <a:ext cx="176668" cy="218341"/>
          </a:xfrm>
          <a:prstGeom prst="up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F121B0A-AABA-04C9-BCD6-72860FDBE9B3}"/>
              </a:ext>
            </a:extLst>
          </p:cNvPr>
          <p:cNvSpPr txBox="1"/>
          <p:nvPr/>
        </p:nvSpPr>
        <p:spPr>
          <a:xfrm>
            <a:off x="3772771" y="884383"/>
            <a:ext cx="7687709" cy="646331"/>
          </a:xfrm>
          <a:prstGeom prst="rect">
            <a:avLst/>
          </a:prstGeom>
          <a:noFill/>
        </p:spPr>
        <p:txBody>
          <a:bodyPr wrap="square" rtlCol="0">
            <a:spAutoFit/>
          </a:bodyPr>
          <a:lstStyle/>
          <a:p>
            <a:r>
              <a:rPr lang="en-US" b="1" dirty="0"/>
              <a:t>Find out Q1,Q2 and Q3 for given dataset</a:t>
            </a:r>
          </a:p>
          <a:p>
            <a:r>
              <a:rPr lang="en-US" dirty="0"/>
              <a:t>45     100        54            72        91         80         77     81        46            83          72     </a:t>
            </a:r>
          </a:p>
        </p:txBody>
      </p:sp>
    </p:spTree>
    <p:extLst>
      <p:ext uri="{BB962C8B-B14F-4D97-AF65-F5344CB8AC3E}">
        <p14:creationId xmlns:p14="http://schemas.microsoft.com/office/powerpoint/2010/main" val="422544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6D31BCA2-1F8E-1000-F40F-286FD9849E31}"/>
              </a:ext>
            </a:extLst>
          </p:cNvPr>
          <p:cNvSpPr>
            <a:spLocks noGrp="1" noChangeArrowheads="1"/>
          </p:cNvSpPr>
          <p:nvPr>
            <p:ph idx="1"/>
          </p:nvPr>
        </p:nvSpPr>
        <p:spPr>
          <a:xfrm>
            <a:off x="345078" y="888116"/>
            <a:ext cx="11308080" cy="5517514"/>
          </a:xfrm>
        </p:spPr>
        <p:txBody>
          <a:bodyPr>
            <a:normAutofit/>
          </a:bodyPr>
          <a:lstStyle/>
          <a:p>
            <a:r>
              <a:rPr lang="en-US" altLang="en-US" sz="2400" dirty="0"/>
              <a:t>Steps to find Quartile:</a:t>
            </a:r>
          </a:p>
          <a:p>
            <a:r>
              <a:rPr lang="en-US" altLang="en-US" sz="2400" dirty="0"/>
              <a:t>1.  Arrange data in order from lowest to highest. </a:t>
            </a:r>
          </a:p>
          <a:p>
            <a:r>
              <a:rPr lang="en-US" altLang="en-US" sz="2400" dirty="0"/>
              <a:t>2. Find Median (Q2)</a:t>
            </a:r>
          </a:p>
          <a:p>
            <a:r>
              <a:rPr lang="en-US" altLang="en-US" sz="2400" dirty="0"/>
              <a:t>3. Find the median of the data values that fall below Q2,  that gives Q1</a:t>
            </a:r>
          </a:p>
          <a:p>
            <a:r>
              <a:rPr lang="en-US" altLang="en-US" sz="2400" dirty="0"/>
              <a:t>4. Find the median of the data values that fall above Q2, that gives Q3</a:t>
            </a:r>
          </a:p>
          <a:p>
            <a:r>
              <a:rPr lang="en-US" altLang="en-US" sz="2400" dirty="0"/>
              <a:t>[ 1,2,3,4,4,5,6,8,9,10,12]</a:t>
            </a:r>
          </a:p>
          <a:p>
            <a:endParaRPr lang="en-US" altLang="en-US" sz="2400" dirty="0"/>
          </a:p>
          <a:p>
            <a:endParaRPr lang="en-US" altLang="en-US" sz="2400" dirty="0"/>
          </a:p>
          <a:p>
            <a:endParaRPr lang="en-US" altLang="en-US" sz="2400" dirty="0"/>
          </a:p>
        </p:txBody>
      </p:sp>
      <p:sp>
        <p:nvSpPr>
          <p:cNvPr id="2" name="Slide Number Placeholder 1">
            <a:extLst>
              <a:ext uri="{FF2B5EF4-FFF2-40B4-BE49-F238E27FC236}">
                <a16:creationId xmlns:a16="http://schemas.microsoft.com/office/drawing/2014/main" id="{90495852-9571-DECC-56E4-C2701AD35752}"/>
              </a:ext>
            </a:extLst>
          </p:cNvPr>
          <p:cNvSpPr>
            <a:spLocks noGrp="1"/>
          </p:cNvSpPr>
          <p:nvPr>
            <p:ph type="sldNum" sz="quarter" idx="12"/>
          </p:nvPr>
        </p:nvSpPr>
        <p:spPr/>
        <p:txBody>
          <a:bodyPr/>
          <a:lstStyle/>
          <a:p>
            <a:fld id="{9AA40207-1116-4CA4-9771-61E7484DE223}" type="slidenum">
              <a:rPr lang="en-IN" smtClean="0"/>
              <a:pPr/>
              <a:t>41</a:t>
            </a:fld>
            <a:endParaRPr lang="en-IN" dirty="0"/>
          </a:p>
        </p:txBody>
      </p:sp>
      <p:sp>
        <p:nvSpPr>
          <p:cNvPr id="12" name="Rectangle 2">
            <a:extLst>
              <a:ext uri="{FF2B5EF4-FFF2-40B4-BE49-F238E27FC236}">
                <a16:creationId xmlns:a16="http://schemas.microsoft.com/office/drawing/2014/main" id="{765BD57A-11F9-EBCB-438C-3FD89C4589CA}"/>
              </a:ext>
            </a:extLst>
          </p:cNvPr>
          <p:cNvSpPr txBox="1">
            <a:spLocks noChangeArrowheads="1"/>
          </p:cNvSpPr>
          <p:nvPr/>
        </p:nvSpPr>
        <p:spPr>
          <a:xfrm>
            <a:off x="731520" y="245110"/>
            <a:ext cx="8730533" cy="6430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chemeClr val="accent5">
                    <a:lumMod val="75000"/>
                  </a:schemeClr>
                </a:solidFill>
              </a:rPr>
              <a:t>Measures of Dispersion or Variation</a:t>
            </a:r>
          </a:p>
        </p:txBody>
      </p:sp>
      <p:cxnSp>
        <p:nvCxnSpPr>
          <p:cNvPr id="27" name="Straight Connector 26">
            <a:extLst>
              <a:ext uri="{FF2B5EF4-FFF2-40B4-BE49-F238E27FC236}">
                <a16:creationId xmlns:a16="http://schemas.microsoft.com/office/drawing/2014/main" id="{8A68B08D-129A-D187-82A9-108EFC387984}"/>
              </a:ext>
            </a:extLst>
          </p:cNvPr>
          <p:cNvCxnSpPr/>
          <p:nvPr/>
        </p:nvCxnSpPr>
        <p:spPr>
          <a:xfrm>
            <a:off x="1372544" y="4411895"/>
            <a:ext cx="968553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93BACC4-984B-D8DD-191A-C2D53D5CF138}"/>
              </a:ext>
            </a:extLst>
          </p:cNvPr>
          <p:cNvSpPr txBox="1"/>
          <p:nvPr/>
        </p:nvSpPr>
        <p:spPr>
          <a:xfrm>
            <a:off x="855868" y="4351587"/>
            <a:ext cx="942184" cy="369332"/>
          </a:xfrm>
          <a:prstGeom prst="rect">
            <a:avLst/>
          </a:prstGeom>
          <a:noFill/>
        </p:spPr>
        <p:txBody>
          <a:bodyPr wrap="square" rtlCol="0">
            <a:spAutoFit/>
          </a:bodyPr>
          <a:lstStyle/>
          <a:p>
            <a:r>
              <a:rPr lang="en-US" dirty="0"/>
              <a:t>Lowest</a:t>
            </a:r>
          </a:p>
        </p:txBody>
      </p:sp>
      <p:sp>
        <p:nvSpPr>
          <p:cNvPr id="29" name="TextBox 28">
            <a:extLst>
              <a:ext uri="{FF2B5EF4-FFF2-40B4-BE49-F238E27FC236}">
                <a16:creationId xmlns:a16="http://schemas.microsoft.com/office/drawing/2014/main" id="{9083DE37-65EC-9B93-6F1D-ACB3C9FE36F3}"/>
              </a:ext>
            </a:extLst>
          </p:cNvPr>
          <p:cNvSpPr txBox="1"/>
          <p:nvPr/>
        </p:nvSpPr>
        <p:spPr>
          <a:xfrm>
            <a:off x="10411616" y="4414800"/>
            <a:ext cx="942184" cy="369332"/>
          </a:xfrm>
          <a:prstGeom prst="rect">
            <a:avLst/>
          </a:prstGeom>
          <a:noFill/>
        </p:spPr>
        <p:txBody>
          <a:bodyPr wrap="square" rtlCol="0">
            <a:spAutoFit/>
          </a:bodyPr>
          <a:lstStyle/>
          <a:p>
            <a:r>
              <a:rPr lang="en-US" dirty="0"/>
              <a:t>Highest</a:t>
            </a:r>
          </a:p>
        </p:txBody>
      </p:sp>
      <p:sp>
        <p:nvSpPr>
          <p:cNvPr id="30" name="TextBox 29">
            <a:extLst>
              <a:ext uri="{FF2B5EF4-FFF2-40B4-BE49-F238E27FC236}">
                <a16:creationId xmlns:a16="http://schemas.microsoft.com/office/drawing/2014/main" id="{E05955F7-E03D-602D-D7A7-531CB02F5FDC}"/>
              </a:ext>
            </a:extLst>
          </p:cNvPr>
          <p:cNvSpPr txBox="1"/>
          <p:nvPr/>
        </p:nvSpPr>
        <p:spPr>
          <a:xfrm>
            <a:off x="1811192" y="4539545"/>
            <a:ext cx="1609842" cy="646331"/>
          </a:xfrm>
          <a:prstGeom prst="rect">
            <a:avLst/>
          </a:prstGeom>
          <a:noFill/>
        </p:spPr>
        <p:txBody>
          <a:bodyPr wrap="square" rtlCol="0">
            <a:spAutoFit/>
          </a:bodyPr>
          <a:lstStyle/>
          <a:p>
            <a:pPr algn="ctr"/>
            <a:r>
              <a:rPr lang="en-US" dirty="0"/>
              <a:t>First Quartile </a:t>
            </a:r>
          </a:p>
          <a:p>
            <a:pPr algn="ctr"/>
            <a:r>
              <a:rPr lang="en-US" dirty="0"/>
              <a:t>Q1</a:t>
            </a:r>
          </a:p>
        </p:txBody>
      </p:sp>
      <p:sp>
        <p:nvSpPr>
          <p:cNvPr id="31" name="TextBox 30">
            <a:extLst>
              <a:ext uri="{FF2B5EF4-FFF2-40B4-BE49-F238E27FC236}">
                <a16:creationId xmlns:a16="http://schemas.microsoft.com/office/drawing/2014/main" id="{52617DAB-027A-0D20-E521-92E2CAFFBE65}"/>
              </a:ext>
            </a:extLst>
          </p:cNvPr>
          <p:cNvSpPr txBox="1"/>
          <p:nvPr/>
        </p:nvSpPr>
        <p:spPr>
          <a:xfrm>
            <a:off x="4605471" y="4536253"/>
            <a:ext cx="1609842" cy="646331"/>
          </a:xfrm>
          <a:prstGeom prst="rect">
            <a:avLst/>
          </a:prstGeom>
          <a:noFill/>
        </p:spPr>
        <p:txBody>
          <a:bodyPr wrap="square" rtlCol="0">
            <a:spAutoFit/>
          </a:bodyPr>
          <a:lstStyle/>
          <a:p>
            <a:pPr algn="ctr"/>
            <a:r>
              <a:rPr lang="en-US" dirty="0"/>
              <a:t>Median</a:t>
            </a:r>
          </a:p>
          <a:p>
            <a:pPr algn="ctr"/>
            <a:r>
              <a:rPr lang="en-US" dirty="0"/>
              <a:t>Q2</a:t>
            </a:r>
          </a:p>
        </p:txBody>
      </p:sp>
      <p:sp>
        <p:nvSpPr>
          <p:cNvPr id="32" name="TextBox 31">
            <a:extLst>
              <a:ext uri="{FF2B5EF4-FFF2-40B4-BE49-F238E27FC236}">
                <a16:creationId xmlns:a16="http://schemas.microsoft.com/office/drawing/2014/main" id="{F714C44B-CC42-604E-9805-A638120A549C}"/>
              </a:ext>
            </a:extLst>
          </p:cNvPr>
          <p:cNvSpPr txBox="1"/>
          <p:nvPr/>
        </p:nvSpPr>
        <p:spPr>
          <a:xfrm>
            <a:off x="7836183" y="4545279"/>
            <a:ext cx="1609842" cy="646331"/>
          </a:xfrm>
          <a:prstGeom prst="rect">
            <a:avLst/>
          </a:prstGeom>
          <a:noFill/>
        </p:spPr>
        <p:txBody>
          <a:bodyPr wrap="square" rtlCol="0">
            <a:spAutoFit/>
          </a:bodyPr>
          <a:lstStyle/>
          <a:p>
            <a:pPr algn="ctr"/>
            <a:r>
              <a:rPr lang="en-US" dirty="0"/>
              <a:t>Third Quartile </a:t>
            </a:r>
          </a:p>
          <a:p>
            <a:pPr algn="ctr"/>
            <a:r>
              <a:rPr lang="en-US" dirty="0"/>
              <a:t>Q3</a:t>
            </a:r>
          </a:p>
        </p:txBody>
      </p:sp>
      <p:sp>
        <p:nvSpPr>
          <p:cNvPr id="33" name="TextBox 32">
            <a:extLst>
              <a:ext uri="{FF2B5EF4-FFF2-40B4-BE49-F238E27FC236}">
                <a16:creationId xmlns:a16="http://schemas.microsoft.com/office/drawing/2014/main" id="{99B009BE-E9A2-48ED-238E-8F09FA790E1A}"/>
              </a:ext>
            </a:extLst>
          </p:cNvPr>
          <p:cNvSpPr txBox="1"/>
          <p:nvPr/>
        </p:nvSpPr>
        <p:spPr>
          <a:xfrm>
            <a:off x="4605471" y="3691669"/>
            <a:ext cx="2190052" cy="369332"/>
          </a:xfrm>
          <a:prstGeom prst="rect">
            <a:avLst/>
          </a:prstGeom>
          <a:noFill/>
        </p:spPr>
        <p:txBody>
          <a:bodyPr wrap="square" rtlCol="0">
            <a:spAutoFit/>
          </a:bodyPr>
          <a:lstStyle/>
          <a:p>
            <a:pPr algn="ctr"/>
            <a:r>
              <a:rPr lang="en-US" dirty="0"/>
              <a:t>Interquartile Quartile </a:t>
            </a:r>
          </a:p>
        </p:txBody>
      </p:sp>
      <p:cxnSp>
        <p:nvCxnSpPr>
          <p:cNvPr id="34" name="Straight Connector 33">
            <a:extLst>
              <a:ext uri="{FF2B5EF4-FFF2-40B4-BE49-F238E27FC236}">
                <a16:creationId xmlns:a16="http://schemas.microsoft.com/office/drawing/2014/main" id="{C5144270-77BA-9FDE-8797-AC6DC9071F84}"/>
              </a:ext>
            </a:extLst>
          </p:cNvPr>
          <p:cNvCxnSpPr>
            <a:cxnSpLocks/>
          </p:cNvCxnSpPr>
          <p:nvPr/>
        </p:nvCxnSpPr>
        <p:spPr>
          <a:xfrm>
            <a:off x="2551908" y="4128195"/>
            <a:ext cx="608919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Arrow: Up 35">
            <a:extLst>
              <a:ext uri="{FF2B5EF4-FFF2-40B4-BE49-F238E27FC236}">
                <a16:creationId xmlns:a16="http://schemas.microsoft.com/office/drawing/2014/main" id="{D28320D4-8BFC-285C-1A65-E6470B6611D4}"/>
              </a:ext>
            </a:extLst>
          </p:cNvPr>
          <p:cNvSpPr/>
          <p:nvPr/>
        </p:nvSpPr>
        <p:spPr>
          <a:xfrm>
            <a:off x="2551908" y="4438698"/>
            <a:ext cx="176668" cy="218341"/>
          </a:xfrm>
          <a:prstGeom prst="up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Up 36">
            <a:extLst>
              <a:ext uri="{FF2B5EF4-FFF2-40B4-BE49-F238E27FC236}">
                <a16:creationId xmlns:a16="http://schemas.microsoft.com/office/drawing/2014/main" id="{765BCD76-D97D-577B-B25C-F0EBDCC7EDC1}"/>
              </a:ext>
            </a:extLst>
          </p:cNvPr>
          <p:cNvSpPr/>
          <p:nvPr/>
        </p:nvSpPr>
        <p:spPr>
          <a:xfrm>
            <a:off x="5297929" y="4400755"/>
            <a:ext cx="176668" cy="218341"/>
          </a:xfrm>
          <a:prstGeom prst="up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Up 37">
            <a:extLst>
              <a:ext uri="{FF2B5EF4-FFF2-40B4-BE49-F238E27FC236}">
                <a16:creationId xmlns:a16="http://schemas.microsoft.com/office/drawing/2014/main" id="{1F916702-0DF9-CFEA-A3EC-CCBABE33D284}"/>
              </a:ext>
            </a:extLst>
          </p:cNvPr>
          <p:cNvSpPr/>
          <p:nvPr/>
        </p:nvSpPr>
        <p:spPr>
          <a:xfrm>
            <a:off x="8507154" y="4380741"/>
            <a:ext cx="176668" cy="218341"/>
          </a:xfrm>
          <a:prstGeom prst="up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110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6D31BCA2-1F8E-1000-F40F-286FD9849E31}"/>
              </a:ext>
            </a:extLst>
          </p:cNvPr>
          <p:cNvSpPr>
            <a:spLocks noGrp="1" noChangeArrowheads="1"/>
          </p:cNvSpPr>
          <p:nvPr>
            <p:ph idx="1"/>
          </p:nvPr>
        </p:nvSpPr>
        <p:spPr>
          <a:xfrm>
            <a:off x="467358" y="1143000"/>
            <a:ext cx="11366575" cy="5115560"/>
          </a:xfrm>
        </p:spPr>
        <p:txBody>
          <a:bodyPr>
            <a:normAutofit/>
          </a:bodyPr>
          <a:lstStyle/>
          <a:p>
            <a:r>
              <a:rPr lang="en-US" altLang="en-US" sz="2600" dirty="0"/>
              <a:t>It is a method </a:t>
            </a:r>
            <a:r>
              <a:rPr lang="en-US" altLang="en-US" sz="2600" dirty="0">
                <a:highlight>
                  <a:srgbClr val="FFFF00"/>
                </a:highlight>
              </a:rPr>
              <a:t>for graphically demonstrating the locality, spread and skewness </a:t>
            </a:r>
            <a:r>
              <a:rPr lang="en-US" altLang="en-US" sz="2600" dirty="0"/>
              <a:t>groups of numerical data through their quartiles.</a:t>
            </a:r>
          </a:p>
          <a:p>
            <a:r>
              <a:rPr lang="en-US" altLang="en-US" sz="2600" dirty="0"/>
              <a:t>Box plot (called whiskers)  indicating variability outside the upper and lower quartiles.</a:t>
            </a:r>
          </a:p>
          <a:p>
            <a:endParaRPr lang="en-US" altLang="en-US" dirty="0">
              <a:solidFill>
                <a:schemeClr val="accent2"/>
              </a:solidFill>
            </a:endParaRPr>
          </a:p>
          <a:p>
            <a:endParaRPr lang="en-US" altLang="en-US" dirty="0">
              <a:solidFill>
                <a:schemeClr val="accent2"/>
              </a:solidFill>
            </a:endParaRPr>
          </a:p>
          <a:p>
            <a:pPr marL="0" indent="0">
              <a:buNone/>
            </a:pPr>
            <a:endParaRPr lang="en-US" altLang="en-US" dirty="0"/>
          </a:p>
          <a:p>
            <a:endParaRPr lang="en-US" altLang="en-US" dirty="0"/>
          </a:p>
        </p:txBody>
      </p:sp>
      <p:sp>
        <p:nvSpPr>
          <p:cNvPr id="2" name="Slide Number Placeholder 1">
            <a:extLst>
              <a:ext uri="{FF2B5EF4-FFF2-40B4-BE49-F238E27FC236}">
                <a16:creationId xmlns:a16="http://schemas.microsoft.com/office/drawing/2014/main" id="{90495852-9571-DECC-56E4-C2701AD35752}"/>
              </a:ext>
            </a:extLst>
          </p:cNvPr>
          <p:cNvSpPr>
            <a:spLocks noGrp="1"/>
          </p:cNvSpPr>
          <p:nvPr>
            <p:ph type="sldNum" sz="quarter" idx="12"/>
          </p:nvPr>
        </p:nvSpPr>
        <p:spPr/>
        <p:txBody>
          <a:bodyPr/>
          <a:lstStyle/>
          <a:p>
            <a:fld id="{9AA40207-1116-4CA4-9771-61E7484DE223}" type="slidenum">
              <a:rPr lang="en-IN" smtClean="0"/>
              <a:pPr/>
              <a:t>42</a:t>
            </a:fld>
            <a:endParaRPr lang="en-IN" dirty="0"/>
          </a:p>
        </p:txBody>
      </p:sp>
      <p:sp>
        <p:nvSpPr>
          <p:cNvPr id="12" name="Rectangle 2">
            <a:extLst>
              <a:ext uri="{FF2B5EF4-FFF2-40B4-BE49-F238E27FC236}">
                <a16:creationId xmlns:a16="http://schemas.microsoft.com/office/drawing/2014/main" id="{765BD57A-11F9-EBCB-438C-3FD89C4589CA}"/>
              </a:ext>
            </a:extLst>
          </p:cNvPr>
          <p:cNvSpPr txBox="1">
            <a:spLocks noChangeArrowheads="1"/>
          </p:cNvSpPr>
          <p:nvPr/>
        </p:nvSpPr>
        <p:spPr>
          <a:xfrm>
            <a:off x="731520" y="264160"/>
            <a:ext cx="8730533" cy="6430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chemeClr val="accent5">
                    <a:lumMod val="75000"/>
                  </a:schemeClr>
                </a:solidFill>
              </a:rPr>
              <a:t>Boxplot</a:t>
            </a:r>
          </a:p>
        </p:txBody>
      </p:sp>
      <p:pic>
        <p:nvPicPr>
          <p:cNvPr id="3" name="Picture 2">
            <a:extLst>
              <a:ext uri="{FF2B5EF4-FFF2-40B4-BE49-F238E27FC236}">
                <a16:creationId xmlns:a16="http://schemas.microsoft.com/office/drawing/2014/main" id="{6C0362B5-A476-1217-8AA5-FED0071A491B}"/>
              </a:ext>
            </a:extLst>
          </p:cNvPr>
          <p:cNvPicPr>
            <a:picLocks noChangeAspect="1"/>
          </p:cNvPicPr>
          <p:nvPr/>
        </p:nvPicPr>
        <p:blipFill>
          <a:blip r:embed="rId2"/>
          <a:stretch>
            <a:fillRect/>
          </a:stretch>
        </p:blipFill>
        <p:spPr>
          <a:xfrm>
            <a:off x="2463523" y="2790316"/>
            <a:ext cx="6620503" cy="3748596"/>
          </a:xfrm>
          <a:prstGeom prst="rect">
            <a:avLst/>
          </a:prstGeom>
        </p:spPr>
      </p:pic>
      <p:cxnSp>
        <p:nvCxnSpPr>
          <p:cNvPr id="5" name="Straight Connector 4">
            <a:extLst>
              <a:ext uri="{FF2B5EF4-FFF2-40B4-BE49-F238E27FC236}">
                <a16:creationId xmlns:a16="http://schemas.microsoft.com/office/drawing/2014/main" id="{4A43448A-06F1-D95A-138C-71FE99C27F05}"/>
              </a:ext>
            </a:extLst>
          </p:cNvPr>
          <p:cNvCxnSpPr>
            <a:cxnSpLocks/>
          </p:cNvCxnSpPr>
          <p:nvPr/>
        </p:nvCxnSpPr>
        <p:spPr>
          <a:xfrm>
            <a:off x="7633252" y="4919870"/>
            <a:ext cx="0" cy="15902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117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495852-9571-DECC-56E4-C2701AD35752}"/>
              </a:ext>
            </a:extLst>
          </p:cNvPr>
          <p:cNvSpPr>
            <a:spLocks noGrp="1"/>
          </p:cNvSpPr>
          <p:nvPr>
            <p:ph type="sldNum" sz="quarter" idx="12"/>
          </p:nvPr>
        </p:nvSpPr>
        <p:spPr/>
        <p:txBody>
          <a:bodyPr/>
          <a:lstStyle/>
          <a:p>
            <a:fld id="{9AA40207-1116-4CA4-9771-61E7484DE223}" type="slidenum">
              <a:rPr lang="en-IN" smtClean="0"/>
              <a:pPr/>
              <a:t>43</a:t>
            </a:fld>
            <a:endParaRPr lang="en-IN" dirty="0"/>
          </a:p>
        </p:txBody>
      </p:sp>
      <p:sp>
        <p:nvSpPr>
          <p:cNvPr id="12" name="Rectangle 2">
            <a:extLst>
              <a:ext uri="{FF2B5EF4-FFF2-40B4-BE49-F238E27FC236}">
                <a16:creationId xmlns:a16="http://schemas.microsoft.com/office/drawing/2014/main" id="{765BD57A-11F9-EBCB-438C-3FD89C4589CA}"/>
              </a:ext>
            </a:extLst>
          </p:cNvPr>
          <p:cNvSpPr txBox="1">
            <a:spLocks noChangeArrowheads="1"/>
          </p:cNvSpPr>
          <p:nvPr/>
        </p:nvSpPr>
        <p:spPr>
          <a:xfrm>
            <a:off x="731520" y="264160"/>
            <a:ext cx="8730533" cy="6430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chemeClr val="accent5">
                    <a:lumMod val="75000"/>
                  </a:schemeClr>
                </a:solidFill>
              </a:rPr>
              <a:t>Boxplot for detecting Outliers</a:t>
            </a:r>
          </a:p>
        </p:txBody>
      </p:sp>
      <p:pic>
        <p:nvPicPr>
          <p:cNvPr id="5" name="Picture 4">
            <a:extLst>
              <a:ext uri="{FF2B5EF4-FFF2-40B4-BE49-F238E27FC236}">
                <a16:creationId xmlns:a16="http://schemas.microsoft.com/office/drawing/2014/main" id="{86855E45-D3F0-A58B-3B11-0AD4EB4C6DF4}"/>
              </a:ext>
            </a:extLst>
          </p:cNvPr>
          <p:cNvPicPr>
            <a:picLocks noChangeAspect="1"/>
          </p:cNvPicPr>
          <p:nvPr/>
        </p:nvPicPr>
        <p:blipFill>
          <a:blip r:embed="rId2"/>
          <a:stretch>
            <a:fillRect/>
          </a:stretch>
        </p:blipFill>
        <p:spPr>
          <a:xfrm>
            <a:off x="102354" y="3445789"/>
            <a:ext cx="4854664" cy="2748760"/>
          </a:xfrm>
          <a:prstGeom prst="rect">
            <a:avLst/>
          </a:prstGeom>
        </p:spPr>
      </p:pic>
      <p:sp>
        <p:nvSpPr>
          <p:cNvPr id="7" name="Content Placeholder 6">
            <a:extLst>
              <a:ext uri="{FF2B5EF4-FFF2-40B4-BE49-F238E27FC236}">
                <a16:creationId xmlns:a16="http://schemas.microsoft.com/office/drawing/2014/main" id="{9A6076D7-82B5-B353-BB23-DEE865B5E1D0}"/>
              </a:ext>
            </a:extLst>
          </p:cNvPr>
          <p:cNvSpPr>
            <a:spLocks noGrp="1"/>
          </p:cNvSpPr>
          <p:nvPr>
            <p:ph idx="1"/>
          </p:nvPr>
        </p:nvSpPr>
        <p:spPr>
          <a:xfrm>
            <a:off x="102354" y="1050925"/>
            <a:ext cx="11934825" cy="1987550"/>
          </a:xfrm>
        </p:spPr>
        <p:txBody>
          <a:bodyPr>
            <a:normAutofit/>
          </a:bodyPr>
          <a:lstStyle/>
          <a:p>
            <a:pPr algn="l">
              <a:lnSpc>
                <a:spcPct val="80000"/>
              </a:lnSpc>
            </a:pPr>
            <a:r>
              <a:rPr lang="en-US" sz="1800" b="1" i="0" dirty="0">
                <a:solidFill>
                  <a:srgbClr val="333333"/>
                </a:solidFill>
                <a:effectLst/>
                <a:latin typeface="Roboto" panose="02000000000000000000" pitchFamily="2" charset="0"/>
              </a:rPr>
              <a:t>Minimum</a:t>
            </a:r>
            <a:r>
              <a:rPr lang="en-US" sz="1800" b="0" i="0" dirty="0">
                <a:solidFill>
                  <a:srgbClr val="333333"/>
                </a:solidFill>
                <a:effectLst/>
                <a:latin typeface="Roboto" panose="02000000000000000000" pitchFamily="2" charset="0"/>
              </a:rPr>
              <a:t>: The minimum value in the given dataset</a:t>
            </a:r>
          </a:p>
          <a:p>
            <a:pPr algn="l">
              <a:lnSpc>
                <a:spcPct val="80000"/>
              </a:lnSpc>
            </a:pPr>
            <a:r>
              <a:rPr lang="en-US" sz="1800" b="1" i="0" dirty="0">
                <a:solidFill>
                  <a:srgbClr val="333333"/>
                </a:solidFill>
                <a:effectLst/>
                <a:latin typeface="Roboto" panose="02000000000000000000" pitchFamily="2" charset="0"/>
              </a:rPr>
              <a:t>First Quartile (Q1)</a:t>
            </a:r>
            <a:r>
              <a:rPr lang="en-US" sz="1800" b="0" i="0" dirty="0">
                <a:solidFill>
                  <a:srgbClr val="333333"/>
                </a:solidFill>
                <a:effectLst/>
                <a:latin typeface="Roboto" panose="02000000000000000000" pitchFamily="2" charset="0"/>
              </a:rPr>
              <a:t>: The first quartile is </a:t>
            </a:r>
            <a:r>
              <a:rPr lang="en-US" sz="1800" b="1" i="0" dirty="0">
                <a:solidFill>
                  <a:srgbClr val="333333"/>
                </a:solidFill>
                <a:effectLst/>
                <a:highlight>
                  <a:srgbClr val="FFFF00"/>
                </a:highlight>
                <a:latin typeface="Roboto" panose="02000000000000000000" pitchFamily="2" charset="0"/>
              </a:rPr>
              <a:t>the median of the lower half </a:t>
            </a:r>
            <a:r>
              <a:rPr lang="en-US" sz="1800" b="0" i="0" dirty="0">
                <a:solidFill>
                  <a:srgbClr val="333333"/>
                </a:solidFill>
                <a:effectLst/>
                <a:latin typeface="Roboto" panose="02000000000000000000" pitchFamily="2" charset="0"/>
              </a:rPr>
              <a:t>of the data set.</a:t>
            </a:r>
          </a:p>
          <a:p>
            <a:pPr algn="l">
              <a:lnSpc>
                <a:spcPct val="80000"/>
              </a:lnSpc>
            </a:pPr>
            <a:r>
              <a:rPr lang="en-US" sz="1800" b="1" i="0" dirty="0">
                <a:solidFill>
                  <a:srgbClr val="333333"/>
                </a:solidFill>
                <a:effectLst/>
                <a:latin typeface="Roboto" panose="02000000000000000000" pitchFamily="2" charset="0"/>
              </a:rPr>
              <a:t>Median: </a:t>
            </a:r>
            <a:r>
              <a:rPr lang="en-US" sz="1800" b="0" i="0" dirty="0">
                <a:solidFill>
                  <a:srgbClr val="333333"/>
                </a:solidFill>
                <a:effectLst/>
                <a:latin typeface="Roboto" panose="02000000000000000000" pitchFamily="2" charset="0"/>
              </a:rPr>
              <a:t>The median is the middle value of the dataset, which divides the given </a:t>
            </a:r>
            <a:r>
              <a:rPr lang="en-US" sz="1800" b="0" i="0" dirty="0">
                <a:solidFill>
                  <a:srgbClr val="333333"/>
                </a:solidFill>
                <a:effectLst/>
                <a:highlight>
                  <a:srgbClr val="FFFF00"/>
                </a:highlight>
                <a:latin typeface="Roboto" panose="02000000000000000000" pitchFamily="2" charset="0"/>
              </a:rPr>
              <a:t>dataset into two equal parts</a:t>
            </a:r>
            <a:r>
              <a:rPr lang="en-US" sz="1800" b="0" i="0" dirty="0">
                <a:solidFill>
                  <a:srgbClr val="333333"/>
                </a:solidFill>
                <a:effectLst/>
                <a:latin typeface="Roboto" panose="02000000000000000000" pitchFamily="2" charset="0"/>
              </a:rPr>
              <a:t>. The median is considered as the second quartile.</a:t>
            </a:r>
          </a:p>
          <a:p>
            <a:pPr algn="l">
              <a:lnSpc>
                <a:spcPct val="80000"/>
              </a:lnSpc>
            </a:pPr>
            <a:r>
              <a:rPr lang="en-US" sz="1800" b="1" i="0" dirty="0">
                <a:solidFill>
                  <a:srgbClr val="333333"/>
                </a:solidFill>
                <a:effectLst/>
                <a:latin typeface="Roboto" panose="02000000000000000000" pitchFamily="2" charset="0"/>
              </a:rPr>
              <a:t>Third Quartile (Q3): </a:t>
            </a:r>
            <a:r>
              <a:rPr lang="en-US" sz="1800" b="0" i="0" dirty="0">
                <a:solidFill>
                  <a:srgbClr val="333333"/>
                </a:solidFill>
                <a:effectLst/>
                <a:latin typeface="Roboto" panose="02000000000000000000" pitchFamily="2" charset="0"/>
              </a:rPr>
              <a:t>The third quartile is the </a:t>
            </a:r>
            <a:r>
              <a:rPr lang="en-US" sz="1800" b="0" i="0" dirty="0">
                <a:solidFill>
                  <a:srgbClr val="333333"/>
                </a:solidFill>
                <a:effectLst/>
                <a:highlight>
                  <a:srgbClr val="FFFF00"/>
                </a:highlight>
                <a:latin typeface="Roboto" panose="02000000000000000000" pitchFamily="2" charset="0"/>
              </a:rPr>
              <a:t>median of the upper half of the data</a:t>
            </a:r>
            <a:r>
              <a:rPr lang="en-US" sz="1800" b="0" i="0" dirty="0">
                <a:solidFill>
                  <a:srgbClr val="333333"/>
                </a:solidFill>
                <a:effectLst/>
                <a:latin typeface="Roboto" panose="02000000000000000000" pitchFamily="2" charset="0"/>
              </a:rPr>
              <a:t>.</a:t>
            </a:r>
          </a:p>
          <a:p>
            <a:pPr algn="l">
              <a:lnSpc>
                <a:spcPct val="80000"/>
              </a:lnSpc>
            </a:pPr>
            <a:r>
              <a:rPr lang="en-US" sz="1800" b="1" i="0" dirty="0">
                <a:solidFill>
                  <a:srgbClr val="333333"/>
                </a:solidFill>
                <a:effectLst/>
                <a:latin typeface="Roboto" panose="02000000000000000000" pitchFamily="2" charset="0"/>
              </a:rPr>
              <a:t>Maximum: </a:t>
            </a:r>
            <a:r>
              <a:rPr lang="en-US" sz="1800" b="0" i="0" dirty="0">
                <a:solidFill>
                  <a:srgbClr val="333333"/>
                </a:solidFill>
                <a:effectLst/>
                <a:latin typeface="Roboto" panose="02000000000000000000" pitchFamily="2" charset="0"/>
              </a:rPr>
              <a:t>The maximum value in the given dataset.</a:t>
            </a:r>
          </a:p>
        </p:txBody>
      </p:sp>
      <p:sp>
        <p:nvSpPr>
          <p:cNvPr id="8" name="Content Placeholder 6">
            <a:extLst>
              <a:ext uri="{FF2B5EF4-FFF2-40B4-BE49-F238E27FC236}">
                <a16:creationId xmlns:a16="http://schemas.microsoft.com/office/drawing/2014/main" id="{A1B9DAB2-ADC9-72C0-C619-1F81673FDC11}"/>
              </a:ext>
            </a:extLst>
          </p:cNvPr>
          <p:cNvSpPr txBox="1">
            <a:spLocks/>
          </p:cNvSpPr>
          <p:nvPr/>
        </p:nvSpPr>
        <p:spPr>
          <a:xfrm>
            <a:off x="5096786" y="3445789"/>
            <a:ext cx="7172325" cy="31480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5">
                  <a:lumMod val="75000"/>
                </a:schemeClr>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5">
                  <a:lumMod val="75000"/>
                </a:schemeClr>
              </a:buClr>
              <a:buFont typeface="Courier New" panose="02070309020205020404" pitchFamily="49" charset="0"/>
              <a:buChar char="o"/>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b="1" dirty="0">
                <a:solidFill>
                  <a:srgbClr val="333333"/>
                </a:solidFill>
                <a:latin typeface="Roboto" panose="02000000000000000000" pitchFamily="2" charset="0"/>
              </a:rPr>
              <a:t>Interquartile Range (IQR): </a:t>
            </a:r>
            <a:r>
              <a:rPr lang="en-US" sz="1800" dirty="0">
                <a:solidFill>
                  <a:srgbClr val="333333"/>
                </a:solidFill>
                <a:latin typeface="Roboto" panose="02000000000000000000" pitchFamily="2" charset="0"/>
              </a:rPr>
              <a:t>The difference between the third quartile and first quartile is known as the interquartile range. (i.e.) </a:t>
            </a:r>
          </a:p>
          <a:p>
            <a:pPr marL="0" indent="0">
              <a:lnSpc>
                <a:spcPct val="100000"/>
              </a:lnSpc>
              <a:spcBef>
                <a:spcPts val="600"/>
              </a:spcBef>
              <a:buNone/>
            </a:pPr>
            <a:r>
              <a:rPr lang="en-US" sz="1800" dirty="0">
                <a:solidFill>
                  <a:srgbClr val="333333"/>
                </a:solidFill>
                <a:latin typeface="Roboto" panose="02000000000000000000" pitchFamily="2" charset="0"/>
              </a:rPr>
              <a:t>                                    </a:t>
            </a:r>
            <a:r>
              <a:rPr lang="en-US" sz="1800" dirty="0">
                <a:solidFill>
                  <a:schemeClr val="accent2"/>
                </a:solidFill>
                <a:latin typeface="Roboto" panose="02000000000000000000" pitchFamily="2" charset="0"/>
              </a:rPr>
              <a:t>IQR = Q3-Q1</a:t>
            </a:r>
          </a:p>
          <a:p>
            <a:pPr>
              <a:lnSpc>
                <a:spcPct val="100000"/>
              </a:lnSpc>
            </a:pPr>
            <a:r>
              <a:rPr lang="en-US" sz="1800" b="1" dirty="0">
                <a:solidFill>
                  <a:srgbClr val="333333"/>
                </a:solidFill>
                <a:latin typeface="Roboto" panose="02000000000000000000" pitchFamily="2" charset="0"/>
              </a:rPr>
              <a:t>Outlier: </a:t>
            </a:r>
            <a:r>
              <a:rPr lang="en-US" sz="1800" dirty="0">
                <a:solidFill>
                  <a:srgbClr val="333333"/>
                </a:solidFill>
                <a:latin typeface="Roboto" panose="02000000000000000000" pitchFamily="2" charset="0"/>
              </a:rPr>
              <a:t>The data that </a:t>
            </a:r>
            <a:r>
              <a:rPr lang="en-US" sz="1800" dirty="0">
                <a:solidFill>
                  <a:srgbClr val="333333"/>
                </a:solidFill>
                <a:highlight>
                  <a:srgbClr val="FFFF00"/>
                </a:highlight>
                <a:latin typeface="Roboto" panose="02000000000000000000" pitchFamily="2" charset="0"/>
              </a:rPr>
              <a:t>falls on the extreme left or right side </a:t>
            </a:r>
            <a:r>
              <a:rPr lang="en-US" sz="1800" dirty="0">
                <a:solidFill>
                  <a:srgbClr val="333333"/>
                </a:solidFill>
                <a:latin typeface="Roboto" panose="02000000000000000000" pitchFamily="2" charset="0"/>
              </a:rPr>
              <a:t>of the ordered data is called </a:t>
            </a:r>
            <a:r>
              <a:rPr lang="en-US" sz="1800" dirty="0">
                <a:solidFill>
                  <a:schemeClr val="accent1"/>
                </a:solidFill>
                <a:latin typeface="Roboto" panose="02000000000000000000" pitchFamily="2" charset="0"/>
              </a:rPr>
              <a:t>outliers</a:t>
            </a:r>
            <a:r>
              <a:rPr lang="en-US" sz="1800" dirty="0">
                <a:solidFill>
                  <a:srgbClr val="333333"/>
                </a:solidFill>
                <a:latin typeface="Roboto" panose="02000000000000000000" pitchFamily="2" charset="0"/>
              </a:rPr>
              <a:t>. </a:t>
            </a:r>
          </a:p>
          <a:p>
            <a:pPr>
              <a:lnSpc>
                <a:spcPct val="100000"/>
              </a:lnSpc>
            </a:pPr>
            <a:r>
              <a:rPr lang="en-US" sz="1800" dirty="0">
                <a:solidFill>
                  <a:srgbClr val="333333"/>
                </a:solidFill>
                <a:latin typeface="Roboto" panose="02000000000000000000" pitchFamily="2" charset="0"/>
              </a:rPr>
              <a:t>Generally, the outliers fall more than the specified distance from the first and third quartile. </a:t>
            </a:r>
          </a:p>
          <a:p>
            <a:pPr>
              <a:lnSpc>
                <a:spcPct val="100000"/>
              </a:lnSpc>
            </a:pPr>
            <a:r>
              <a:rPr lang="en-US" sz="1800" dirty="0">
                <a:solidFill>
                  <a:schemeClr val="accent2"/>
                </a:solidFill>
                <a:latin typeface="Roboto" panose="02000000000000000000" pitchFamily="2" charset="0"/>
              </a:rPr>
              <a:t>Outliers are greater than Q3+(1.5 </a:t>
            </a:r>
            <a:r>
              <a:rPr lang="en-IN" sz="1800" b="0" i="0" dirty="0">
                <a:solidFill>
                  <a:schemeClr val="accent2"/>
                </a:solidFill>
                <a:effectLst/>
                <a:latin typeface="arial" panose="020B0604020202020204" pitchFamily="34" charset="0"/>
              </a:rPr>
              <a:t>×</a:t>
            </a:r>
            <a:r>
              <a:rPr lang="en-US" sz="1800" dirty="0">
                <a:solidFill>
                  <a:schemeClr val="accent2"/>
                </a:solidFill>
                <a:latin typeface="Roboto" panose="02000000000000000000" pitchFamily="2" charset="0"/>
              </a:rPr>
              <a:t>IQR) or less than Q1-(1.5</a:t>
            </a:r>
            <a:r>
              <a:rPr lang="en-IN" sz="1800" b="0" i="0" dirty="0">
                <a:solidFill>
                  <a:schemeClr val="accent2"/>
                </a:solidFill>
                <a:effectLst/>
                <a:latin typeface="arial" panose="020B0604020202020204" pitchFamily="34" charset="0"/>
              </a:rPr>
              <a:t>×</a:t>
            </a:r>
            <a:r>
              <a:rPr lang="en-US" sz="1800" dirty="0">
                <a:solidFill>
                  <a:schemeClr val="accent2"/>
                </a:solidFill>
                <a:latin typeface="Roboto" panose="02000000000000000000" pitchFamily="2" charset="0"/>
              </a:rPr>
              <a:t> IQR).</a:t>
            </a:r>
          </a:p>
        </p:txBody>
      </p:sp>
      <p:cxnSp>
        <p:nvCxnSpPr>
          <p:cNvPr id="4" name="Straight Connector 3">
            <a:extLst>
              <a:ext uri="{FF2B5EF4-FFF2-40B4-BE49-F238E27FC236}">
                <a16:creationId xmlns:a16="http://schemas.microsoft.com/office/drawing/2014/main" id="{349B351E-46F6-F276-6AE4-4A7FE927FBAB}"/>
              </a:ext>
            </a:extLst>
          </p:cNvPr>
          <p:cNvCxnSpPr/>
          <p:nvPr/>
        </p:nvCxnSpPr>
        <p:spPr>
          <a:xfrm>
            <a:off x="4038600" y="5516880"/>
            <a:ext cx="0" cy="12192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F596921-EA65-8C87-94C9-1335EF5AD765}"/>
              </a:ext>
            </a:extLst>
          </p:cNvPr>
          <p:cNvCxnSpPr/>
          <p:nvPr/>
        </p:nvCxnSpPr>
        <p:spPr>
          <a:xfrm>
            <a:off x="4038600" y="557784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E752649-519F-E363-83DA-CC78956DBB0D}"/>
              </a:ext>
            </a:extLst>
          </p:cNvPr>
          <p:cNvCxnSpPr>
            <a:cxnSpLocks/>
          </p:cNvCxnSpPr>
          <p:nvPr/>
        </p:nvCxnSpPr>
        <p:spPr>
          <a:xfrm>
            <a:off x="3896139" y="4989443"/>
            <a:ext cx="0" cy="14908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05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6D31BCA2-1F8E-1000-F40F-286FD9849E31}"/>
              </a:ext>
            </a:extLst>
          </p:cNvPr>
          <p:cNvSpPr>
            <a:spLocks noGrp="1" noChangeArrowheads="1"/>
          </p:cNvSpPr>
          <p:nvPr>
            <p:ph idx="1"/>
          </p:nvPr>
        </p:nvSpPr>
        <p:spPr>
          <a:xfrm>
            <a:off x="467359" y="1143000"/>
            <a:ext cx="11022276" cy="5115560"/>
          </a:xfrm>
        </p:spPr>
        <p:txBody>
          <a:bodyPr>
            <a:normAutofit/>
          </a:bodyPr>
          <a:lstStyle/>
          <a:p>
            <a:pPr marL="0" indent="0">
              <a:buNone/>
            </a:pPr>
            <a:r>
              <a:rPr lang="en-US" altLang="en-US" dirty="0">
                <a:solidFill>
                  <a:srgbClr val="C00000"/>
                </a:solidFill>
              </a:rPr>
              <a:t>Measures of Dispersion with RANGE</a:t>
            </a:r>
          </a:p>
          <a:p>
            <a:r>
              <a:rPr lang="en-US" altLang="en-US" dirty="0">
                <a:solidFill>
                  <a:srgbClr val="C00000"/>
                </a:solidFill>
                <a:highlight>
                  <a:srgbClr val="FFFF00"/>
                </a:highlight>
              </a:rPr>
              <a:t>Standard Deviation</a:t>
            </a:r>
            <a:r>
              <a:rPr lang="en-US" altLang="en-US" dirty="0">
                <a:solidFill>
                  <a:srgbClr val="C00000"/>
                </a:solidFill>
              </a:rPr>
              <a:t>: </a:t>
            </a:r>
          </a:p>
          <a:p>
            <a:pPr lvl="1"/>
            <a:r>
              <a:rPr lang="en-US" altLang="en-US" dirty="0"/>
              <a:t>It provides information on how much variation from the mean exists. </a:t>
            </a:r>
          </a:p>
          <a:p>
            <a:pPr lvl="1"/>
            <a:r>
              <a:rPr lang="en-US" altLang="en-US" dirty="0"/>
              <a:t>However, the standard deviation shows how each value in a dataset varies from the mean.</a:t>
            </a:r>
          </a:p>
          <a:p>
            <a:r>
              <a:rPr lang="en-US" altLang="en-US" dirty="0">
                <a:solidFill>
                  <a:srgbClr val="C00000"/>
                </a:solidFill>
                <a:highlight>
                  <a:srgbClr val="FFFF00"/>
                </a:highlight>
              </a:rPr>
              <a:t>Variance</a:t>
            </a:r>
            <a:r>
              <a:rPr lang="en-US" altLang="en-US" dirty="0">
                <a:solidFill>
                  <a:srgbClr val="C00000"/>
                </a:solidFill>
              </a:rPr>
              <a:t>: </a:t>
            </a:r>
            <a:r>
              <a:rPr lang="en-US" altLang="en-US" sz="2400" dirty="0"/>
              <a:t>Square of standard deviation</a:t>
            </a:r>
          </a:p>
          <a:p>
            <a:endParaRPr lang="en-US" altLang="en-US" dirty="0">
              <a:solidFill>
                <a:schemeClr val="accent2"/>
              </a:solidFill>
            </a:endParaRPr>
          </a:p>
          <a:p>
            <a:endParaRPr lang="en-US" altLang="en-US" dirty="0">
              <a:solidFill>
                <a:schemeClr val="accent2"/>
              </a:solidFill>
            </a:endParaRPr>
          </a:p>
          <a:p>
            <a:pPr marL="0" indent="0">
              <a:buNone/>
            </a:pPr>
            <a:r>
              <a:rPr lang="en-US" altLang="en-US" dirty="0"/>
              <a:t> </a:t>
            </a:r>
          </a:p>
          <a:p>
            <a:endParaRPr lang="en-US" altLang="en-US" dirty="0"/>
          </a:p>
        </p:txBody>
      </p:sp>
      <p:sp>
        <p:nvSpPr>
          <p:cNvPr id="2" name="Slide Number Placeholder 1">
            <a:extLst>
              <a:ext uri="{FF2B5EF4-FFF2-40B4-BE49-F238E27FC236}">
                <a16:creationId xmlns:a16="http://schemas.microsoft.com/office/drawing/2014/main" id="{90495852-9571-DECC-56E4-C2701AD35752}"/>
              </a:ext>
            </a:extLst>
          </p:cNvPr>
          <p:cNvSpPr>
            <a:spLocks noGrp="1"/>
          </p:cNvSpPr>
          <p:nvPr>
            <p:ph type="sldNum" sz="quarter" idx="12"/>
          </p:nvPr>
        </p:nvSpPr>
        <p:spPr/>
        <p:txBody>
          <a:bodyPr/>
          <a:lstStyle/>
          <a:p>
            <a:fld id="{9AA40207-1116-4CA4-9771-61E7484DE223}" type="slidenum">
              <a:rPr lang="en-IN" smtClean="0"/>
              <a:pPr/>
              <a:t>44</a:t>
            </a:fld>
            <a:endParaRPr lang="en-IN" dirty="0"/>
          </a:p>
        </p:txBody>
      </p:sp>
      <p:sp>
        <p:nvSpPr>
          <p:cNvPr id="12" name="Rectangle 2">
            <a:extLst>
              <a:ext uri="{FF2B5EF4-FFF2-40B4-BE49-F238E27FC236}">
                <a16:creationId xmlns:a16="http://schemas.microsoft.com/office/drawing/2014/main" id="{765BD57A-11F9-EBCB-438C-3FD89C4589CA}"/>
              </a:ext>
            </a:extLst>
          </p:cNvPr>
          <p:cNvSpPr txBox="1">
            <a:spLocks noChangeArrowheads="1"/>
          </p:cNvSpPr>
          <p:nvPr/>
        </p:nvSpPr>
        <p:spPr>
          <a:xfrm>
            <a:off x="731520" y="264160"/>
            <a:ext cx="8730533" cy="6430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chemeClr val="accent5">
                    <a:lumMod val="75000"/>
                  </a:schemeClr>
                </a:solidFill>
              </a:rPr>
              <a:t>Measures of Dispersion or Variation</a:t>
            </a:r>
          </a:p>
        </p:txBody>
      </p:sp>
      <p:pic>
        <p:nvPicPr>
          <p:cNvPr id="18" name="Picture 17">
            <a:extLst>
              <a:ext uri="{FF2B5EF4-FFF2-40B4-BE49-F238E27FC236}">
                <a16:creationId xmlns:a16="http://schemas.microsoft.com/office/drawing/2014/main" id="{88A49843-37AA-8271-0F7C-737A755347D7}"/>
              </a:ext>
            </a:extLst>
          </p:cNvPr>
          <p:cNvPicPr>
            <a:picLocks noChangeAspect="1"/>
          </p:cNvPicPr>
          <p:nvPr/>
        </p:nvPicPr>
        <p:blipFill rotWithShape="1">
          <a:blip r:embed="rId2"/>
          <a:srcRect b="59860"/>
          <a:stretch/>
        </p:blipFill>
        <p:spPr>
          <a:xfrm>
            <a:off x="2373996" y="5517620"/>
            <a:ext cx="6951864" cy="93678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4B5301C-4AC0-AD58-C318-935B1D83ECCC}"/>
                  </a:ext>
                </a:extLst>
              </p14:cNvPr>
              <p14:cNvContentPartPr/>
              <p14:nvPr/>
            </p14:nvContentPartPr>
            <p14:xfrm>
              <a:off x="8021880" y="5153400"/>
              <a:ext cx="364320" cy="29160"/>
            </p14:xfrm>
          </p:contentPart>
        </mc:Choice>
        <mc:Fallback xmlns="">
          <p:pic>
            <p:nvPicPr>
              <p:cNvPr id="3" name="Ink 2">
                <a:extLst>
                  <a:ext uri="{FF2B5EF4-FFF2-40B4-BE49-F238E27FC236}">
                    <a16:creationId xmlns:a16="http://schemas.microsoft.com/office/drawing/2014/main" id="{04B5301C-4AC0-AD58-C318-935B1D83ECCC}"/>
                  </a:ext>
                </a:extLst>
              </p:cNvPr>
              <p:cNvPicPr/>
              <p:nvPr/>
            </p:nvPicPr>
            <p:blipFill>
              <a:blip r:embed="rId4"/>
              <a:stretch>
                <a:fillRect/>
              </a:stretch>
            </p:blipFill>
            <p:spPr>
              <a:xfrm>
                <a:off x="8006040" y="5090040"/>
                <a:ext cx="3956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D0145F7-6B0C-8072-8FDE-B3698B008B6E}"/>
                  </a:ext>
                </a:extLst>
              </p14:cNvPr>
              <p14:cNvContentPartPr/>
              <p14:nvPr/>
            </p14:nvContentPartPr>
            <p14:xfrm>
              <a:off x="3699360" y="5148360"/>
              <a:ext cx="511200" cy="50760"/>
            </p14:xfrm>
          </p:contentPart>
        </mc:Choice>
        <mc:Fallback xmlns="">
          <p:pic>
            <p:nvPicPr>
              <p:cNvPr id="5" name="Ink 4">
                <a:extLst>
                  <a:ext uri="{FF2B5EF4-FFF2-40B4-BE49-F238E27FC236}">
                    <a16:creationId xmlns:a16="http://schemas.microsoft.com/office/drawing/2014/main" id="{8D0145F7-6B0C-8072-8FDE-B3698B008B6E}"/>
                  </a:ext>
                </a:extLst>
              </p:cNvPr>
              <p:cNvPicPr/>
              <p:nvPr/>
            </p:nvPicPr>
            <p:blipFill>
              <a:blip r:embed="rId8"/>
              <a:stretch>
                <a:fillRect/>
              </a:stretch>
            </p:blipFill>
            <p:spPr>
              <a:xfrm>
                <a:off x="3683520" y="5085000"/>
                <a:ext cx="5425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83F58C9D-699E-F693-4610-1AE63388395E}"/>
                  </a:ext>
                </a:extLst>
              </p14:cNvPr>
              <p14:cNvContentPartPr/>
              <p14:nvPr/>
            </p14:nvContentPartPr>
            <p14:xfrm>
              <a:off x="8274240" y="4881240"/>
              <a:ext cx="167760" cy="5400"/>
            </p14:xfrm>
          </p:contentPart>
        </mc:Choice>
        <mc:Fallback xmlns="">
          <p:pic>
            <p:nvPicPr>
              <p:cNvPr id="7" name="Ink 6">
                <a:extLst>
                  <a:ext uri="{FF2B5EF4-FFF2-40B4-BE49-F238E27FC236}">
                    <a16:creationId xmlns:a16="http://schemas.microsoft.com/office/drawing/2014/main" id="{83F58C9D-699E-F693-4610-1AE63388395E}"/>
                  </a:ext>
                </a:extLst>
              </p:cNvPr>
              <p:cNvPicPr/>
              <p:nvPr/>
            </p:nvPicPr>
            <p:blipFill>
              <a:blip r:embed="rId12"/>
              <a:stretch>
                <a:fillRect/>
              </a:stretch>
            </p:blipFill>
            <p:spPr>
              <a:xfrm>
                <a:off x="8258400" y="4817880"/>
                <a:ext cx="1990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33C731B2-3331-4B42-BDAE-9806D190FCCD}"/>
                  </a:ext>
                </a:extLst>
              </p14:cNvPr>
              <p14:cNvContentPartPr/>
              <p14:nvPr/>
            </p14:nvContentPartPr>
            <p14:xfrm>
              <a:off x="3999960" y="4942800"/>
              <a:ext cx="182160" cy="24120"/>
            </p14:xfrm>
          </p:contentPart>
        </mc:Choice>
        <mc:Fallback xmlns="">
          <p:pic>
            <p:nvPicPr>
              <p:cNvPr id="8" name="Ink 7">
                <a:extLst>
                  <a:ext uri="{FF2B5EF4-FFF2-40B4-BE49-F238E27FC236}">
                    <a16:creationId xmlns:a16="http://schemas.microsoft.com/office/drawing/2014/main" id="{33C731B2-3331-4B42-BDAE-9806D190FCCD}"/>
                  </a:ext>
                </a:extLst>
              </p:cNvPr>
              <p:cNvPicPr/>
              <p:nvPr/>
            </p:nvPicPr>
            <p:blipFill>
              <a:blip r:embed="rId14"/>
              <a:stretch>
                <a:fillRect/>
              </a:stretch>
            </p:blipFill>
            <p:spPr>
              <a:xfrm>
                <a:off x="3984120" y="4879440"/>
                <a:ext cx="213480" cy="150840"/>
              </a:xfrm>
              <a:prstGeom prst="rect">
                <a:avLst/>
              </a:prstGeom>
            </p:spPr>
          </p:pic>
        </mc:Fallback>
      </mc:AlternateContent>
      <p:pic>
        <p:nvPicPr>
          <p:cNvPr id="14" name="Picture 13">
            <a:extLst>
              <a:ext uri="{FF2B5EF4-FFF2-40B4-BE49-F238E27FC236}">
                <a16:creationId xmlns:a16="http://schemas.microsoft.com/office/drawing/2014/main" id="{05486407-D6FC-AA5C-50BE-350437B56870}"/>
              </a:ext>
            </a:extLst>
          </p:cNvPr>
          <p:cNvPicPr>
            <a:picLocks noChangeAspect="1"/>
          </p:cNvPicPr>
          <p:nvPr/>
        </p:nvPicPr>
        <p:blipFill rotWithShape="1">
          <a:blip r:embed="rId2"/>
          <a:srcRect t="48902"/>
          <a:stretch/>
        </p:blipFill>
        <p:spPr>
          <a:xfrm>
            <a:off x="2215127" y="4129265"/>
            <a:ext cx="6951864" cy="1192506"/>
          </a:xfrm>
          <a:prstGeom prst="rect">
            <a:avLst/>
          </a:prstGeom>
        </p:spPr>
      </p:pic>
    </p:spTree>
    <p:extLst>
      <p:ext uri="{BB962C8B-B14F-4D97-AF65-F5344CB8AC3E}">
        <p14:creationId xmlns:p14="http://schemas.microsoft.com/office/powerpoint/2010/main" val="103233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B1168A60-7248-0C18-1A58-A2EFA9574031}"/>
                  </a:ext>
                </a:extLst>
              </p:cNvPr>
              <p:cNvSpPr txBox="1">
                <a:spLocks noChangeArrowheads="1"/>
              </p:cNvSpPr>
              <p:nvPr/>
            </p:nvSpPr>
            <p:spPr>
              <a:xfrm>
                <a:off x="467359" y="1143000"/>
                <a:ext cx="11022276" cy="5115560"/>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en-US" sz="2600" dirty="0"/>
                  <a:t>Find the population variance for the following set of numbers: 26, 29, 30, 38, 32.</a:t>
                </a:r>
              </a:p>
              <a:p>
                <a:pPr marL="514350" indent="-514350">
                  <a:buClr>
                    <a:srgbClr val="C00000"/>
                  </a:buClr>
                  <a:buFont typeface="+mj-lt"/>
                  <a:buAutoNum type="arabicPeriod"/>
                </a:pPr>
                <a:r>
                  <a:rPr lang="en-US" altLang="en-US" dirty="0"/>
                  <a:t>Find the Mean </a:t>
                </a:r>
                <a14:m>
                  <m:oMath xmlns:m="http://schemas.openxmlformats.org/officeDocument/2006/math">
                    <m:r>
                      <a:rPr lang="en-US" altLang="en-US" i="1" smtClean="0">
                        <a:latin typeface="Cambria Math" panose="02040503050406030204" pitchFamily="18" charset="0"/>
                        <a:ea typeface="Cambria Math" panose="02040503050406030204" pitchFamily="18" charset="0"/>
                      </a:rPr>
                      <m:t>𝜇</m:t>
                    </m:r>
                    <m:r>
                      <a:rPr lang="en-US" altLang="en-US" smtClean="0">
                        <a:latin typeface="Cambria Math" panose="02040503050406030204" pitchFamily="18" charset="0"/>
                        <a:ea typeface="Cambria Math" panose="02040503050406030204" pitchFamily="18" charset="0"/>
                      </a:rPr>
                      <m:t>=(26+29+30+38+32)</m:t>
                    </m:r>
                  </m:oMath>
                </a14:m>
                <a:r>
                  <a:rPr lang="en-US" altLang="en-US" dirty="0"/>
                  <a:t> / 5.0 = 155/5 = 31</a:t>
                </a:r>
              </a:p>
              <a:p>
                <a:pPr marL="514350" indent="-514350">
                  <a:buClr>
                    <a:srgbClr val="C00000"/>
                  </a:buClr>
                  <a:buFont typeface="+mj-lt"/>
                  <a:buAutoNum type="arabicPeriod"/>
                </a:pPr>
                <a:r>
                  <a:rPr lang="en-US" altLang="en-US" dirty="0"/>
                  <a:t>Complete the table.</a:t>
                </a:r>
              </a:p>
              <a:p>
                <a:pPr marL="514350" indent="-514350">
                  <a:buClr>
                    <a:srgbClr val="C00000"/>
                  </a:buClr>
                  <a:buFont typeface="+mj-lt"/>
                  <a:buAutoNum type="arabicPeriod"/>
                </a:pPr>
                <a:endParaRPr lang="en-US" altLang="en-US" dirty="0"/>
              </a:p>
              <a:p>
                <a:pPr marL="514350" indent="-514350">
                  <a:buClr>
                    <a:srgbClr val="C00000"/>
                  </a:buClr>
                  <a:buFont typeface="+mj-lt"/>
                  <a:buAutoNum type="arabicPeriod"/>
                </a:pPr>
                <a:endParaRPr lang="en-US" altLang="en-US" dirty="0"/>
              </a:p>
              <a:p>
                <a:pPr marL="514350" indent="-514350">
                  <a:buClr>
                    <a:srgbClr val="C00000"/>
                  </a:buClr>
                  <a:buFont typeface="+mj-lt"/>
                  <a:buAutoNum type="arabicPeriod"/>
                </a:pPr>
                <a:endParaRPr lang="en-US" altLang="en-US" dirty="0"/>
              </a:p>
              <a:p>
                <a:pPr marL="514350" indent="-514350">
                  <a:buClr>
                    <a:srgbClr val="C00000"/>
                  </a:buClr>
                  <a:buFont typeface="+mj-lt"/>
                  <a:buAutoNum type="arabicPeriod"/>
                </a:pPr>
                <a:endParaRPr lang="en-US" altLang="en-US" dirty="0"/>
              </a:p>
              <a:p>
                <a:pPr marL="514350" indent="-514350">
                  <a:buClr>
                    <a:srgbClr val="C00000"/>
                  </a:buClr>
                  <a:buFont typeface="+mj-lt"/>
                  <a:buAutoNum type="arabicPeriod"/>
                </a:pPr>
                <a:endParaRPr lang="en-US" altLang="en-US" dirty="0"/>
              </a:p>
              <a:p>
                <a:pPr marL="514350" indent="-514350">
                  <a:buClr>
                    <a:srgbClr val="C00000"/>
                  </a:buClr>
                  <a:buFont typeface="+mj-lt"/>
                  <a:buAutoNum type="arabicPeriod"/>
                </a:pPr>
                <a:endParaRPr lang="en-US" altLang="en-US" dirty="0"/>
              </a:p>
              <a:p>
                <a:pPr marL="514350" indent="-514350">
                  <a:buClr>
                    <a:srgbClr val="C00000"/>
                  </a:buClr>
                  <a:buFont typeface="+mj-lt"/>
                  <a:buAutoNum type="arabicPeriod"/>
                </a:pPr>
                <a:endParaRPr lang="en-US" altLang="en-US" dirty="0"/>
              </a:p>
              <a:p>
                <a:pPr marL="514350" indent="-514350">
                  <a:buClr>
                    <a:srgbClr val="C00000"/>
                  </a:buClr>
                  <a:buFont typeface="+mj-lt"/>
                  <a:buAutoNum type="arabicPeriod"/>
                </a:pPr>
                <a:endParaRPr lang="en-US" altLang="en-US" dirty="0"/>
              </a:p>
              <a:p>
                <a:pPr marL="514350" indent="-514350">
                  <a:buClr>
                    <a:srgbClr val="C00000"/>
                  </a:buClr>
                  <a:buFont typeface="+mj-lt"/>
                  <a:buAutoNum type="arabicPeriod"/>
                </a:pPr>
                <a:endParaRPr lang="en-US" altLang="en-US" dirty="0"/>
              </a:p>
              <a:p>
                <a:pPr marL="514350" indent="-514350">
                  <a:buClr>
                    <a:srgbClr val="C00000"/>
                  </a:buClr>
                  <a:buFont typeface="+mj-lt"/>
                  <a:buAutoNum type="arabicPeriod"/>
                </a:pPr>
                <a:r>
                  <a:rPr lang="en-US" altLang="en-US" dirty="0"/>
                  <a:t>Add all numbers of column 3: 25</a:t>
                </a:r>
                <a:r>
                  <a:rPr lang="en-IN" dirty="0"/>
                  <a:t> + 4 + 1 + 49 + 1 = 80</a:t>
                </a:r>
                <a:endParaRPr lang="en-US" altLang="en-US" dirty="0"/>
              </a:p>
              <a:p>
                <a:pPr marL="514350" indent="-514350">
                  <a:buClr>
                    <a:srgbClr val="C00000"/>
                  </a:buClr>
                  <a:buFont typeface="+mj-lt"/>
                  <a:buAutoNum type="arabicPeriod"/>
                </a:pPr>
                <a:r>
                  <a:rPr lang="en-US" dirty="0"/>
                  <a:t>Divide it by the number of items in your data set: 80 / 5 = 16. Thus 16 is the population variance, </a:t>
                </a:r>
                <a14:m>
                  <m:oMath xmlns:m="http://schemas.openxmlformats.org/officeDocument/2006/math">
                    <m:sSup>
                      <m:sSupPr>
                        <m:ctrlPr>
                          <a:rPr lang="en-US" i="1" smtClean="0">
                            <a:latin typeface="Cambria Math" panose="02040503050406030204" pitchFamily="18" charset="0"/>
                          </a:rPr>
                        </m:ctrlPr>
                      </m:sSupPr>
                      <m:e>
                        <m:r>
                          <a:rPr lang="en-US" altLang="en-US" i="1">
                            <a:latin typeface="Cambria Math" panose="02040503050406030204" pitchFamily="18" charset="0"/>
                            <a:ea typeface="Cambria Math" panose="02040503050406030204" pitchFamily="18" charset="0"/>
                          </a:rPr>
                          <m:t>𝜎</m:t>
                        </m:r>
                      </m:e>
                      <m:sup>
                        <m:r>
                          <a:rPr lang="en-US" i="1" smtClean="0">
                            <a:latin typeface="Cambria Math" panose="02040503050406030204" pitchFamily="18" charset="0"/>
                          </a:rPr>
                          <m:t>2</m:t>
                        </m:r>
                      </m:sup>
                    </m:sSup>
                  </m:oMath>
                </a14:m>
                <a:r>
                  <a:rPr lang="en-US" dirty="0"/>
                  <a:t> for this set of data. </a:t>
                </a:r>
              </a:p>
              <a:p>
                <a:pPr marL="514350" indent="-514350">
                  <a:buClr>
                    <a:srgbClr val="C00000"/>
                  </a:buClr>
                  <a:buFont typeface="+mj-lt"/>
                  <a:buAutoNum type="arabicPeriod"/>
                </a:pPr>
                <a:r>
                  <a:rPr lang="en-US" altLang="en-US" dirty="0"/>
                  <a:t>Standard Deviation, </a:t>
                </a:r>
                <a14:m>
                  <m:oMath xmlns:m="http://schemas.openxmlformats.org/officeDocument/2006/math">
                    <m:r>
                      <a:rPr lang="en-US" altLang="en-US" i="1" smtClean="0">
                        <a:latin typeface="Cambria Math" panose="02040503050406030204" pitchFamily="18" charset="0"/>
                        <a:ea typeface="Cambria Math" panose="02040503050406030204" pitchFamily="18" charset="0"/>
                      </a:rPr>
                      <m:t>𝜎</m:t>
                    </m:r>
                    <m:r>
                      <a:rPr lang="en-US" altLang="en-US" i="1" smtClean="0">
                        <a:latin typeface="Cambria Math" panose="02040503050406030204" pitchFamily="18" charset="0"/>
                        <a:ea typeface="Cambria Math" panose="02040503050406030204" pitchFamily="18" charset="0"/>
                      </a:rPr>
                      <m:t> </m:t>
                    </m:r>
                  </m:oMath>
                </a14:m>
                <a:r>
                  <a:rPr lang="en-US" altLang="en-US" dirty="0"/>
                  <a:t>𝑖𝑠 𝑠𝑞𝑢𝑎𝑟𝑒 𝑟𝑜𝑜𝑡 𝑜𝑓 𝑣𝑎𝑟𝑖𝑎𝑛𝑐𝑒: </a:t>
                </a:r>
                <a14:m>
                  <m:oMath xmlns:m="http://schemas.openxmlformats.org/officeDocument/2006/math">
                    <m:r>
                      <a:rPr lang="en-US" altLang="en-US" i="1" smtClean="0">
                        <a:latin typeface="Cambria Math" panose="02040503050406030204" pitchFamily="18" charset="0"/>
                        <a:ea typeface="Cambria Math" panose="02040503050406030204" pitchFamily="18" charset="0"/>
                      </a:rPr>
                      <m:t>𝜎</m:t>
                    </m:r>
                    <m:r>
                      <a:rPr lang="en-US" altLang="en-US" i="1" smtClean="0">
                        <a:latin typeface="Cambria Math" panose="02040503050406030204" pitchFamily="18" charset="0"/>
                        <a:ea typeface="Cambria Math" panose="02040503050406030204" pitchFamily="18" charset="0"/>
                      </a:rPr>
                      <m:t>= </m:t>
                    </m:r>
                    <m:rad>
                      <m:radPr>
                        <m:degHide m:val="on"/>
                        <m:ctrlPr>
                          <a:rPr lang="en-US" altLang="en-US" i="1" smtClean="0">
                            <a:latin typeface="Cambria Math" panose="02040503050406030204" pitchFamily="18" charset="0"/>
                            <a:ea typeface="Cambria Math" panose="02040503050406030204" pitchFamily="18" charset="0"/>
                          </a:rPr>
                        </m:ctrlPr>
                      </m:radPr>
                      <m:deg/>
                      <m:e>
                        <m:r>
                          <a:rPr lang="en-US" altLang="en-US" i="1" smtClean="0">
                            <a:latin typeface="Cambria Math" panose="02040503050406030204" pitchFamily="18" charset="0"/>
                            <a:ea typeface="Cambria Math" panose="02040503050406030204" pitchFamily="18" charset="0"/>
                          </a:rPr>
                          <m:t>16</m:t>
                        </m:r>
                      </m:e>
                    </m:rad>
                  </m:oMath>
                </a14:m>
                <a:r>
                  <a:rPr lang="en-US" altLang="en-US" dirty="0"/>
                  <a:t> = 4.0</a:t>
                </a:r>
              </a:p>
              <a:p>
                <a:pPr marL="514350" indent="-514350">
                  <a:buFont typeface="+mj-lt"/>
                  <a:buAutoNum type="arabicPeriod"/>
                </a:pPr>
                <a:endParaRPr lang="en-US" altLang="en-US" dirty="0"/>
              </a:p>
              <a:p>
                <a:endParaRPr lang="en-US" altLang="en-US" dirty="0">
                  <a:solidFill>
                    <a:schemeClr val="accent2"/>
                  </a:solidFill>
                </a:endParaRPr>
              </a:p>
              <a:p>
                <a:pPr marL="0" indent="0">
                  <a:buFont typeface="Arial" panose="020B0604020202020204" pitchFamily="34" charset="0"/>
                  <a:buNone/>
                </a:pPr>
                <a:endParaRPr lang="en-US" altLang="en-US" dirty="0"/>
              </a:p>
            </p:txBody>
          </p:sp>
        </mc:Choice>
        <mc:Fallback xmlns="">
          <p:sp>
            <p:nvSpPr>
              <p:cNvPr id="2" name="Rectangle 3">
                <a:extLst>
                  <a:ext uri="{FF2B5EF4-FFF2-40B4-BE49-F238E27FC236}">
                    <a16:creationId xmlns:a16="http://schemas.microsoft.com/office/drawing/2014/main" id="{B1168A60-7248-0C18-1A58-A2EFA9574031}"/>
                  </a:ext>
                </a:extLst>
              </p:cNvPr>
              <p:cNvSpPr txBox="1">
                <a:spLocks noRot="1" noChangeAspect="1" noMove="1" noResize="1" noEditPoints="1" noAdjustHandles="1" noChangeArrowheads="1" noChangeShapeType="1" noTextEdit="1"/>
              </p:cNvSpPr>
              <p:nvPr/>
            </p:nvSpPr>
            <p:spPr>
              <a:xfrm>
                <a:off x="467359" y="1143000"/>
                <a:ext cx="11022276" cy="5115560"/>
              </a:xfrm>
              <a:prstGeom prst="rect">
                <a:avLst/>
              </a:prstGeom>
              <a:blipFill>
                <a:blip r:embed="rId2"/>
                <a:stretch>
                  <a:fillRect l="-498" t="-1549" r="-664"/>
                </a:stretch>
              </a:blipFill>
            </p:spPr>
            <p:txBody>
              <a:bodyPr/>
              <a:lstStyle/>
              <a:p>
                <a:r>
                  <a:rPr lang="en-US">
                    <a:noFill/>
                  </a:rPr>
                  <a:t> </a:t>
                </a:r>
              </a:p>
            </p:txBody>
          </p:sp>
        </mc:Fallback>
      </mc:AlternateContent>
      <p:sp>
        <p:nvSpPr>
          <p:cNvPr id="4" name="Slide Number Placeholder 1">
            <a:extLst>
              <a:ext uri="{FF2B5EF4-FFF2-40B4-BE49-F238E27FC236}">
                <a16:creationId xmlns:a16="http://schemas.microsoft.com/office/drawing/2014/main" id="{809A1AF0-6950-6203-1B60-CB909D463062}"/>
              </a:ext>
            </a:extLst>
          </p:cNvPr>
          <p:cNvSpPr>
            <a:spLocks noGrp="1"/>
          </p:cNvSpPr>
          <p:nvPr>
            <p:ph type="sldNum" sz="quarter" idx="12"/>
          </p:nvPr>
        </p:nvSpPr>
        <p:spPr>
          <a:xfrm>
            <a:off x="8610600" y="6356350"/>
            <a:ext cx="2743200" cy="365125"/>
          </a:xfrm>
        </p:spPr>
        <p:txBody>
          <a:bodyPr/>
          <a:lstStyle/>
          <a:p>
            <a:fld id="{9AA40207-1116-4CA4-9771-61E7484DE223}" type="slidenum">
              <a:rPr lang="en-IN" smtClean="0"/>
              <a:pPr/>
              <a:t>45</a:t>
            </a:fld>
            <a:endParaRPr lang="en-IN" dirty="0"/>
          </a:p>
        </p:txBody>
      </p:sp>
      <p:sp>
        <p:nvSpPr>
          <p:cNvPr id="5" name="Rectangle 2">
            <a:extLst>
              <a:ext uri="{FF2B5EF4-FFF2-40B4-BE49-F238E27FC236}">
                <a16:creationId xmlns:a16="http://schemas.microsoft.com/office/drawing/2014/main" id="{0B9DEAC7-27DB-CD27-935B-21F85CBF892A}"/>
              </a:ext>
            </a:extLst>
          </p:cNvPr>
          <p:cNvSpPr txBox="1">
            <a:spLocks noChangeArrowheads="1"/>
          </p:cNvSpPr>
          <p:nvPr/>
        </p:nvSpPr>
        <p:spPr>
          <a:xfrm>
            <a:off x="731520" y="264160"/>
            <a:ext cx="8730533" cy="6430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chemeClr val="accent5">
                    <a:lumMod val="75000"/>
                  </a:schemeClr>
                </a:solidFill>
              </a:rPr>
              <a:t>Variance and Standard Deviation</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77850A40-4637-434C-06A9-F7ED5342A3B8}"/>
                  </a:ext>
                </a:extLst>
              </p:cNvPr>
              <p:cNvGraphicFramePr>
                <a:graphicFrameLocks noGrp="1"/>
              </p:cNvGraphicFramePr>
              <p:nvPr/>
            </p:nvGraphicFramePr>
            <p:xfrm>
              <a:off x="1375023" y="2160804"/>
              <a:ext cx="5292000" cy="2226120"/>
            </p:xfrm>
            <a:graphic>
              <a:graphicData uri="http://schemas.openxmlformats.org/drawingml/2006/table">
                <a:tbl>
                  <a:tblPr firstRow="1" bandRow="1">
                    <a:tableStyleId>{5C22544A-7EE6-4342-B048-85BDC9FD1C3A}</a:tableStyleId>
                  </a:tblPr>
                  <a:tblGrid>
                    <a:gridCol w="1764000">
                      <a:extLst>
                        <a:ext uri="{9D8B030D-6E8A-4147-A177-3AD203B41FA5}">
                          <a16:colId xmlns:a16="http://schemas.microsoft.com/office/drawing/2014/main" val="493525236"/>
                        </a:ext>
                      </a:extLst>
                    </a:gridCol>
                    <a:gridCol w="1764000">
                      <a:extLst>
                        <a:ext uri="{9D8B030D-6E8A-4147-A177-3AD203B41FA5}">
                          <a16:colId xmlns:a16="http://schemas.microsoft.com/office/drawing/2014/main" val="858689929"/>
                        </a:ext>
                      </a:extLst>
                    </a:gridCol>
                    <a:gridCol w="1764000">
                      <a:extLst>
                        <a:ext uri="{9D8B030D-6E8A-4147-A177-3AD203B41FA5}">
                          <a16:colId xmlns:a16="http://schemas.microsoft.com/office/drawing/2014/main" val="457081819"/>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𝒊</m:t>
                                    </m:r>
                                  </m:sub>
                                </m:sSub>
                              </m:oMath>
                            </m:oMathPara>
                          </a14:m>
                          <a:endParaRPr lang="en-IN" i="1" dirty="0"/>
                        </a:p>
                      </a:txBody>
                      <a:tcPr anchor="ctr"/>
                    </a:tc>
                    <a:tc>
                      <a:txBody>
                        <a:bodyPr/>
                        <a:lstStyle/>
                        <a:p>
                          <a:pPr algn="ctr"/>
                          <a:r>
                            <a:rPr lang="en-US" i="1" dirty="0">
                              <a:solidFill>
                                <a:schemeClr val="bg1"/>
                              </a:solidFill>
                            </a:rPr>
                            <a:t>(</a:t>
                          </a:r>
                          <a14:m>
                            <m:oMath xmlns:m="http://schemas.openxmlformats.org/officeDocument/2006/math">
                              <m:sSub>
                                <m:sSubPr>
                                  <m:ctrlPr>
                                    <a:rPr lang="en-US"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𝒊</m:t>
                                  </m:r>
                                </m:sub>
                              </m:sSub>
                            </m:oMath>
                          </a14:m>
                          <a:r>
                            <a:rPr lang="en-US" i="1" dirty="0">
                              <a:solidFill>
                                <a:schemeClr val="bg1"/>
                              </a:solidFill>
                            </a:rPr>
                            <a:t> -</a:t>
                          </a:r>
                          <a:r>
                            <a:rPr lang="en-US" altLang="en-US" i="1" dirty="0">
                              <a:solidFill>
                                <a:schemeClr val="bg1"/>
                              </a:solidFill>
                            </a:rPr>
                            <a:t> </a:t>
                          </a:r>
                          <a14:m>
                            <m:oMath xmlns:m="http://schemas.openxmlformats.org/officeDocument/2006/math">
                              <m:r>
                                <a:rPr lang="en-US" altLang="en-US" i="1" smtClean="0">
                                  <a:solidFill>
                                    <a:schemeClr val="bg1"/>
                                  </a:solidFill>
                                  <a:latin typeface="Cambria Math" panose="02040503050406030204" pitchFamily="18" charset="0"/>
                                  <a:ea typeface="Cambria Math" panose="02040503050406030204" pitchFamily="18" charset="0"/>
                                </a:rPr>
                                <m:t>𝜇</m:t>
                              </m:r>
                            </m:oMath>
                          </a14:m>
                          <a:r>
                            <a:rPr lang="en-IN" i="1" dirty="0">
                              <a:solidFill>
                                <a:schemeClr val="bg1"/>
                              </a:solidFill>
                            </a:rPr>
                            <a:t>)</a:t>
                          </a:r>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IN" i="1" smtClean="0">
                                        <a:solidFill>
                                          <a:schemeClr val="bg1"/>
                                        </a:solidFill>
                                        <a:latin typeface="Cambria Math" panose="02040503050406030204" pitchFamily="18" charset="0"/>
                                      </a:rPr>
                                    </m:ctrlPr>
                                  </m:sSupPr>
                                  <m:e>
                                    <m:r>
                                      <m:rPr>
                                        <m:nor/>
                                      </m:rPr>
                                      <a:rPr lang="en-US" i="1" dirty="0" smtClean="0">
                                        <a:solidFill>
                                          <a:schemeClr val="bg1"/>
                                        </a:solidFill>
                                      </a:rPr>
                                      <m:t>(</m:t>
                                    </m:r>
                                    <m:sSub>
                                      <m:sSubPr>
                                        <m:ctrlPr>
                                          <a:rPr lang="en-US"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𝒊</m:t>
                                        </m:r>
                                      </m:sub>
                                    </m:sSub>
                                    <m:r>
                                      <m:rPr>
                                        <m:nor/>
                                      </m:rPr>
                                      <a:rPr lang="en-US" i="1" dirty="0" smtClean="0">
                                        <a:solidFill>
                                          <a:schemeClr val="bg1"/>
                                        </a:solidFill>
                                      </a:rPr>
                                      <m:t>−</m:t>
                                    </m:r>
                                    <m:r>
                                      <m:rPr>
                                        <m:nor/>
                                      </m:rPr>
                                      <a:rPr lang="en-US" altLang="en-US" i="1" dirty="0" smtClean="0">
                                        <a:solidFill>
                                          <a:schemeClr val="bg1"/>
                                        </a:solidFill>
                                      </a:rPr>
                                      <m:t> </m:t>
                                    </m:r>
                                    <m:r>
                                      <a:rPr lang="en-US" altLang="en-US" i="1" smtClean="0">
                                        <a:solidFill>
                                          <a:schemeClr val="bg1"/>
                                        </a:solidFill>
                                        <a:latin typeface="Cambria Math" panose="02040503050406030204" pitchFamily="18" charset="0"/>
                                        <a:ea typeface="Cambria Math" panose="02040503050406030204" pitchFamily="18" charset="0"/>
                                      </a:rPr>
                                      <m:t>𝜇</m:t>
                                    </m:r>
                                    <m:r>
                                      <m:rPr>
                                        <m:nor/>
                                      </m:rPr>
                                      <a:rPr lang="en-IN" i="1" dirty="0">
                                        <a:solidFill>
                                          <a:schemeClr val="bg1"/>
                                        </a:solidFill>
                                      </a:rPr>
                                      <m:t>) </m:t>
                                    </m:r>
                                  </m:e>
                                  <m:sup>
                                    <m:r>
                                      <a:rPr lang="en-US" b="1" i="1" smtClean="0">
                                        <a:solidFill>
                                          <a:schemeClr val="bg1"/>
                                        </a:solidFill>
                                        <a:latin typeface="Cambria Math" panose="02040503050406030204" pitchFamily="18" charset="0"/>
                                      </a:rPr>
                                      <m:t>𝟐</m:t>
                                    </m:r>
                                  </m:sup>
                                </m:sSup>
                              </m:oMath>
                            </m:oMathPara>
                          </a14:m>
                          <a:endParaRPr lang="en-IN" i="1" dirty="0">
                            <a:solidFill>
                              <a:schemeClr val="bg1"/>
                            </a:solidFill>
                          </a:endParaRPr>
                        </a:p>
                      </a:txBody>
                      <a:tcPr anchor="ctr"/>
                    </a:tc>
                    <a:extLst>
                      <a:ext uri="{0D108BD9-81ED-4DB2-BD59-A6C34878D82A}">
                        <a16:rowId xmlns:a16="http://schemas.microsoft.com/office/drawing/2014/main" val="2694021408"/>
                      </a:ext>
                    </a:extLst>
                  </a:tr>
                  <a:tr h="370840">
                    <a:tc>
                      <a:txBody>
                        <a:bodyPr/>
                        <a:lstStyle/>
                        <a:p>
                          <a:pPr algn="ctr"/>
                          <a:r>
                            <a:rPr lang="en-US" i="1" dirty="0"/>
                            <a:t>26</a:t>
                          </a:r>
                          <a:endParaRPr lang="en-IN" i="1" dirty="0"/>
                        </a:p>
                      </a:txBody>
                      <a:tcPr anchor="ctr"/>
                    </a:tc>
                    <a:tc>
                      <a:txBody>
                        <a:bodyPr/>
                        <a:lstStyle/>
                        <a:p>
                          <a:pPr algn="ctr"/>
                          <a:r>
                            <a:rPr lang="en-US" i="1" dirty="0"/>
                            <a:t>-5</a:t>
                          </a:r>
                          <a:endParaRPr lang="en-IN" i="1" dirty="0"/>
                        </a:p>
                      </a:txBody>
                      <a:tcPr anchor="ctr"/>
                    </a:tc>
                    <a:tc>
                      <a:txBody>
                        <a:bodyPr/>
                        <a:lstStyle/>
                        <a:p>
                          <a:pPr algn="ctr"/>
                          <a:r>
                            <a:rPr lang="en-US" i="1" dirty="0"/>
                            <a:t>25</a:t>
                          </a:r>
                          <a:endParaRPr lang="en-IN" i="1" dirty="0"/>
                        </a:p>
                      </a:txBody>
                      <a:tcPr anchor="ctr"/>
                    </a:tc>
                    <a:extLst>
                      <a:ext uri="{0D108BD9-81ED-4DB2-BD59-A6C34878D82A}">
                        <a16:rowId xmlns:a16="http://schemas.microsoft.com/office/drawing/2014/main" val="852985572"/>
                      </a:ext>
                    </a:extLst>
                  </a:tr>
                  <a:tr h="370840">
                    <a:tc>
                      <a:txBody>
                        <a:bodyPr/>
                        <a:lstStyle/>
                        <a:p>
                          <a:pPr algn="ctr"/>
                          <a:r>
                            <a:rPr lang="en-US" i="1" dirty="0"/>
                            <a:t>29</a:t>
                          </a:r>
                          <a:endParaRPr lang="en-IN" i="1" dirty="0"/>
                        </a:p>
                      </a:txBody>
                      <a:tcPr anchor="ctr"/>
                    </a:tc>
                    <a:tc>
                      <a:txBody>
                        <a:bodyPr/>
                        <a:lstStyle/>
                        <a:p>
                          <a:pPr algn="ctr"/>
                          <a:r>
                            <a:rPr lang="en-US" i="1" dirty="0"/>
                            <a:t>-2</a:t>
                          </a:r>
                          <a:endParaRPr lang="en-IN" i="1" dirty="0"/>
                        </a:p>
                      </a:txBody>
                      <a:tcPr anchor="ctr"/>
                    </a:tc>
                    <a:tc>
                      <a:txBody>
                        <a:bodyPr/>
                        <a:lstStyle/>
                        <a:p>
                          <a:pPr algn="ctr"/>
                          <a:r>
                            <a:rPr lang="en-US" i="1" dirty="0"/>
                            <a:t>4</a:t>
                          </a:r>
                          <a:endParaRPr lang="en-IN" i="1" dirty="0"/>
                        </a:p>
                      </a:txBody>
                      <a:tcPr anchor="ctr"/>
                    </a:tc>
                    <a:extLst>
                      <a:ext uri="{0D108BD9-81ED-4DB2-BD59-A6C34878D82A}">
                        <a16:rowId xmlns:a16="http://schemas.microsoft.com/office/drawing/2014/main" val="4150326214"/>
                      </a:ext>
                    </a:extLst>
                  </a:tr>
                  <a:tr h="370840">
                    <a:tc>
                      <a:txBody>
                        <a:bodyPr/>
                        <a:lstStyle/>
                        <a:p>
                          <a:pPr algn="ctr"/>
                          <a:r>
                            <a:rPr lang="en-US" i="1" dirty="0"/>
                            <a:t>30</a:t>
                          </a:r>
                          <a:endParaRPr lang="en-IN" i="1" dirty="0"/>
                        </a:p>
                      </a:txBody>
                      <a:tcPr anchor="ctr"/>
                    </a:tc>
                    <a:tc>
                      <a:txBody>
                        <a:bodyPr/>
                        <a:lstStyle/>
                        <a:p>
                          <a:pPr algn="ctr"/>
                          <a:r>
                            <a:rPr lang="en-US" i="1" dirty="0"/>
                            <a:t>-1</a:t>
                          </a:r>
                          <a:endParaRPr lang="en-IN" i="1" dirty="0"/>
                        </a:p>
                      </a:txBody>
                      <a:tcPr anchor="ctr"/>
                    </a:tc>
                    <a:tc>
                      <a:txBody>
                        <a:bodyPr/>
                        <a:lstStyle/>
                        <a:p>
                          <a:pPr algn="ctr"/>
                          <a:r>
                            <a:rPr lang="en-US" i="1" dirty="0"/>
                            <a:t>1</a:t>
                          </a:r>
                          <a:endParaRPr lang="en-IN" i="1" dirty="0"/>
                        </a:p>
                      </a:txBody>
                      <a:tcPr anchor="ctr"/>
                    </a:tc>
                    <a:extLst>
                      <a:ext uri="{0D108BD9-81ED-4DB2-BD59-A6C34878D82A}">
                        <a16:rowId xmlns:a16="http://schemas.microsoft.com/office/drawing/2014/main" val="2160359032"/>
                      </a:ext>
                    </a:extLst>
                  </a:tr>
                  <a:tr h="370840">
                    <a:tc>
                      <a:txBody>
                        <a:bodyPr/>
                        <a:lstStyle/>
                        <a:p>
                          <a:pPr algn="ctr"/>
                          <a:r>
                            <a:rPr lang="en-US" i="1" dirty="0"/>
                            <a:t>38</a:t>
                          </a:r>
                          <a:endParaRPr lang="en-IN" i="1" dirty="0"/>
                        </a:p>
                      </a:txBody>
                      <a:tcPr anchor="ctr"/>
                    </a:tc>
                    <a:tc>
                      <a:txBody>
                        <a:bodyPr/>
                        <a:lstStyle/>
                        <a:p>
                          <a:pPr algn="ctr"/>
                          <a:r>
                            <a:rPr lang="en-US" i="1" dirty="0"/>
                            <a:t>7</a:t>
                          </a:r>
                          <a:endParaRPr lang="en-IN" i="1" dirty="0"/>
                        </a:p>
                      </a:txBody>
                      <a:tcPr anchor="ctr"/>
                    </a:tc>
                    <a:tc>
                      <a:txBody>
                        <a:bodyPr/>
                        <a:lstStyle/>
                        <a:p>
                          <a:pPr algn="ctr"/>
                          <a:r>
                            <a:rPr lang="en-US" i="1" dirty="0"/>
                            <a:t>49</a:t>
                          </a:r>
                          <a:endParaRPr lang="en-IN" i="1" dirty="0"/>
                        </a:p>
                      </a:txBody>
                      <a:tcPr anchor="ctr"/>
                    </a:tc>
                    <a:extLst>
                      <a:ext uri="{0D108BD9-81ED-4DB2-BD59-A6C34878D82A}">
                        <a16:rowId xmlns:a16="http://schemas.microsoft.com/office/drawing/2014/main" val="2042658725"/>
                      </a:ext>
                    </a:extLst>
                  </a:tr>
                  <a:tr h="370840">
                    <a:tc>
                      <a:txBody>
                        <a:bodyPr/>
                        <a:lstStyle/>
                        <a:p>
                          <a:pPr algn="ctr"/>
                          <a:r>
                            <a:rPr lang="en-US" i="1" dirty="0"/>
                            <a:t>32</a:t>
                          </a:r>
                          <a:endParaRPr lang="en-IN" i="1" dirty="0"/>
                        </a:p>
                      </a:txBody>
                      <a:tcPr anchor="ctr"/>
                    </a:tc>
                    <a:tc>
                      <a:txBody>
                        <a:bodyPr/>
                        <a:lstStyle/>
                        <a:p>
                          <a:pPr algn="ctr"/>
                          <a:r>
                            <a:rPr lang="en-US" i="1" dirty="0"/>
                            <a:t>1</a:t>
                          </a:r>
                          <a:endParaRPr lang="en-IN" i="1" dirty="0"/>
                        </a:p>
                      </a:txBody>
                      <a:tcPr anchor="ctr"/>
                    </a:tc>
                    <a:tc>
                      <a:txBody>
                        <a:bodyPr/>
                        <a:lstStyle/>
                        <a:p>
                          <a:pPr algn="ctr"/>
                          <a:r>
                            <a:rPr lang="en-US" i="1" dirty="0"/>
                            <a:t>1</a:t>
                          </a:r>
                          <a:endParaRPr lang="en-IN" i="1" dirty="0"/>
                        </a:p>
                      </a:txBody>
                      <a:tcPr anchor="ctr"/>
                    </a:tc>
                    <a:extLst>
                      <a:ext uri="{0D108BD9-81ED-4DB2-BD59-A6C34878D82A}">
                        <a16:rowId xmlns:a16="http://schemas.microsoft.com/office/drawing/2014/main" val="3443877902"/>
                      </a:ext>
                    </a:extLst>
                  </a:tr>
                </a:tbl>
              </a:graphicData>
            </a:graphic>
          </p:graphicFrame>
        </mc:Choice>
        <mc:Fallback xmlns="">
          <p:graphicFrame>
            <p:nvGraphicFramePr>
              <p:cNvPr id="6" name="Table 5">
                <a:extLst>
                  <a:ext uri="{FF2B5EF4-FFF2-40B4-BE49-F238E27FC236}">
                    <a16:creationId xmlns:a16="http://schemas.microsoft.com/office/drawing/2014/main" id="{77850A40-4637-434C-06A9-F7ED5342A3B8}"/>
                  </a:ext>
                </a:extLst>
              </p:cNvPr>
              <p:cNvGraphicFramePr>
                <a:graphicFrameLocks noGrp="1"/>
              </p:cNvGraphicFramePr>
              <p:nvPr>
                <p:extLst>
                  <p:ext uri="{D42A27DB-BD31-4B8C-83A1-F6EECF244321}">
                    <p14:modId xmlns:p14="http://schemas.microsoft.com/office/powerpoint/2010/main" val="1226526314"/>
                  </p:ext>
                </p:extLst>
              </p:nvPr>
            </p:nvGraphicFramePr>
            <p:xfrm>
              <a:off x="1375023" y="2160804"/>
              <a:ext cx="5292000" cy="2226120"/>
            </p:xfrm>
            <a:graphic>
              <a:graphicData uri="http://schemas.openxmlformats.org/drawingml/2006/table">
                <a:tbl>
                  <a:tblPr firstRow="1" bandRow="1">
                    <a:tableStyleId>{5C22544A-7EE6-4342-B048-85BDC9FD1C3A}</a:tableStyleId>
                  </a:tblPr>
                  <a:tblGrid>
                    <a:gridCol w="1764000">
                      <a:extLst>
                        <a:ext uri="{9D8B030D-6E8A-4147-A177-3AD203B41FA5}">
                          <a16:colId xmlns:a16="http://schemas.microsoft.com/office/drawing/2014/main" val="493525236"/>
                        </a:ext>
                      </a:extLst>
                    </a:gridCol>
                    <a:gridCol w="1764000">
                      <a:extLst>
                        <a:ext uri="{9D8B030D-6E8A-4147-A177-3AD203B41FA5}">
                          <a16:colId xmlns:a16="http://schemas.microsoft.com/office/drawing/2014/main" val="858689929"/>
                        </a:ext>
                      </a:extLst>
                    </a:gridCol>
                    <a:gridCol w="1764000">
                      <a:extLst>
                        <a:ext uri="{9D8B030D-6E8A-4147-A177-3AD203B41FA5}">
                          <a16:colId xmlns:a16="http://schemas.microsoft.com/office/drawing/2014/main" val="457081819"/>
                        </a:ext>
                      </a:extLst>
                    </a:gridCol>
                  </a:tblGrid>
                  <a:tr h="371920">
                    <a:tc>
                      <a:txBody>
                        <a:bodyPr/>
                        <a:lstStyle/>
                        <a:p>
                          <a:endParaRPr lang="en-US"/>
                        </a:p>
                      </a:txBody>
                      <a:tcPr anchor="ctr">
                        <a:blipFill>
                          <a:blip r:embed="rId3"/>
                          <a:stretch>
                            <a:fillRect l="-345" t="-8197" r="-201034" b="-524590"/>
                          </a:stretch>
                        </a:blipFill>
                      </a:tcPr>
                    </a:tc>
                    <a:tc>
                      <a:txBody>
                        <a:bodyPr/>
                        <a:lstStyle/>
                        <a:p>
                          <a:endParaRPr lang="en-US"/>
                        </a:p>
                      </a:txBody>
                      <a:tcPr anchor="ctr">
                        <a:blipFill>
                          <a:blip r:embed="rId3"/>
                          <a:stretch>
                            <a:fillRect l="-100692" t="-8197" r="-101730" b="-524590"/>
                          </a:stretch>
                        </a:blipFill>
                      </a:tcPr>
                    </a:tc>
                    <a:tc>
                      <a:txBody>
                        <a:bodyPr/>
                        <a:lstStyle/>
                        <a:p>
                          <a:endParaRPr lang="en-US"/>
                        </a:p>
                      </a:txBody>
                      <a:tcPr anchor="ctr">
                        <a:blipFill>
                          <a:blip r:embed="rId3"/>
                          <a:stretch>
                            <a:fillRect l="-200000" t="-8197" r="-1379" b="-524590"/>
                          </a:stretch>
                        </a:blipFill>
                      </a:tcPr>
                    </a:tc>
                    <a:extLst>
                      <a:ext uri="{0D108BD9-81ED-4DB2-BD59-A6C34878D82A}">
                        <a16:rowId xmlns:a16="http://schemas.microsoft.com/office/drawing/2014/main" val="2694021408"/>
                      </a:ext>
                    </a:extLst>
                  </a:tr>
                  <a:tr h="370840">
                    <a:tc>
                      <a:txBody>
                        <a:bodyPr/>
                        <a:lstStyle/>
                        <a:p>
                          <a:pPr algn="ctr"/>
                          <a:r>
                            <a:rPr lang="en-US" i="1" dirty="0"/>
                            <a:t>26</a:t>
                          </a:r>
                          <a:endParaRPr lang="en-IN" i="1" dirty="0"/>
                        </a:p>
                      </a:txBody>
                      <a:tcPr anchor="ctr"/>
                    </a:tc>
                    <a:tc>
                      <a:txBody>
                        <a:bodyPr/>
                        <a:lstStyle/>
                        <a:p>
                          <a:pPr algn="ctr"/>
                          <a:r>
                            <a:rPr lang="en-US" i="1" dirty="0"/>
                            <a:t>-5</a:t>
                          </a:r>
                          <a:endParaRPr lang="en-IN" i="1" dirty="0"/>
                        </a:p>
                      </a:txBody>
                      <a:tcPr anchor="ctr"/>
                    </a:tc>
                    <a:tc>
                      <a:txBody>
                        <a:bodyPr/>
                        <a:lstStyle/>
                        <a:p>
                          <a:pPr algn="ctr"/>
                          <a:r>
                            <a:rPr lang="en-US" i="1" dirty="0"/>
                            <a:t>25</a:t>
                          </a:r>
                          <a:endParaRPr lang="en-IN" i="1" dirty="0"/>
                        </a:p>
                      </a:txBody>
                      <a:tcPr anchor="ctr"/>
                    </a:tc>
                    <a:extLst>
                      <a:ext uri="{0D108BD9-81ED-4DB2-BD59-A6C34878D82A}">
                        <a16:rowId xmlns:a16="http://schemas.microsoft.com/office/drawing/2014/main" val="852985572"/>
                      </a:ext>
                    </a:extLst>
                  </a:tr>
                  <a:tr h="370840">
                    <a:tc>
                      <a:txBody>
                        <a:bodyPr/>
                        <a:lstStyle/>
                        <a:p>
                          <a:pPr algn="ctr"/>
                          <a:r>
                            <a:rPr lang="en-US" i="1" dirty="0"/>
                            <a:t>29</a:t>
                          </a:r>
                          <a:endParaRPr lang="en-IN" i="1" dirty="0"/>
                        </a:p>
                      </a:txBody>
                      <a:tcPr anchor="ctr"/>
                    </a:tc>
                    <a:tc>
                      <a:txBody>
                        <a:bodyPr/>
                        <a:lstStyle/>
                        <a:p>
                          <a:pPr algn="ctr"/>
                          <a:r>
                            <a:rPr lang="en-US" i="1" dirty="0"/>
                            <a:t>-2</a:t>
                          </a:r>
                          <a:endParaRPr lang="en-IN" i="1" dirty="0"/>
                        </a:p>
                      </a:txBody>
                      <a:tcPr anchor="ctr"/>
                    </a:tc>
                    <a:tc>
                      <a:txBody>
                        <a:bodyPr/>
                        <a:lstStyle/>
                        <a:p>
                          <a:pPr algn="ctr"/>
                          <a:r>
                            <a:rPr lang="en-US" i="1" dirty="0"/>
                            <a:t>4</a:t>
                          </a:r>
                          <a:endParaRPr lang="en-IN" i="1" dirty="0"/>
                        </a:p>
                      </a:txBody>
                      <a:tcPr anchor="ctr"/>
                    </a:tc>
                    <a:extLst>
                      <a:ext uri="{0D108BD9-81ED-4DB2-BD59-A6C34878D82A}">
                        <a16:rowId xmlns:a16="http://schemas.microsoft.com/office/drawing/2014/main" val="4150326214"/>
                      </a:ext>
                    </a:extLst>
                  </a:tr>
                  <a:tr h="370840">
                    <a:tc>
                      <a:txBody>
                        <a:bodyPr/>
                        <a:lstStyle/>
                        <a:p>
                          <a:pPr algn="ctr"/>
                          <a:r>
                            <a:rPr lang="en-US" i="1" dirty="0"/>
                            <a:t>30</a:t>
                          </a:r>
                          <a:endParaRPr lang="en-IN" i="1" dirty="0"/>
                        </a:p>
                      </a:txBody>
                      <a:tcPr anchor="ctr"/>
                    </a:tc>
                    <a:tc>
                      <a:txBody>
                        <a:bodyPr/>
                        <a:lstStyle/>
                        <a:p>
                          <a:pPr algn="ctr"/>
                          <a:r>
                            <a:rPr lang="en-US" i="1" dirty="0"/>
                            <a:t>-1</a:t>
                          </a:r>
                          <a:endParaRPr lang="en-IN" i="1" dirty="0"/>
                        </a:p>
                      </a:txBody>
                      <a:tcPr anchor="ctr"/>
                    </a:tc>
                    <a:tc>
                      <a:txBody>
                        <a:bodyPr/>
                        <a:lstStyle/>
                        <a:p>
                          <a:pPr algn="ctr"/>
                          <a:r>
                            <a:rPr lang="en-US" i="1" dirty="0"/>
                            <a:t>1</a:t>
                          </a:r>
                          <a:endParaRPr lang="en-IN" i="1" dirty="0"/>
                        </a:p>
                      </a:txBody>
                      <a:tcPr anchor="ctr"/>
                    </a:tc>
                    <a:extLst>
                      <a:ext uri="{0D108BD9-81ED-4DB2-BD59-A6C34878D82A}">
                        <a16:rowId xmlns:a16="http://schemas.microsoft.com/office/drawing/2014/main" val="2160359032"/>
                      </a:ext>
                    </a:extLst>
                  </a:tr>
                  <a:tr h="370840">
                    <a:tc>
                      <a:txBody>
                        <a:bodyPr/>
                        <a:lstStyle/>
                        <a:p>
                          <a:pPr algn="ctr"/>
                          <a:r>
                            <a:rPr lang="en-US" i="1" dirty="0"/>
                            <a:t>38</a:t>
                          </a:r>
                          <a:endParaRPr lang="en-IN" i="1" dirty="0"/>
                        </a:p>
                      </a:txBody>
                      <a:tcPr anchor="ctr"/>
                    </a:tc>
                    <a:tc>
                      <a:txBody>
                        <a:bodyPr/>
                        <a:lstStyle/>
                        <a:p>
                          <a:pPr algn="ctr"/>
                          <a:r>
                            <a:rPr lang="en-US" i="1" dirty="0"/>
                            <a:t>7</a:t>
                          </a:r>
                          <a:endParaRPr lang="en-IN" i="1" dirty="0"/>
                        </a:p>
                      </a:txBody>
                      <a:tcPr anchor="ctr"/>
                    </a:tc>
                    <a:tc>
                      <a:txBody>
                        <a:bodyPr/>
                        <a:lstStyle/>
                        <a:p>
                          <a:pPr algn="ctr"/>
                          <a:r>
                            <a:rPr lang="en-US" i="1" dirty="0"/>
                            <a:t>49</a:t>
                          </a:r>
                          <a:endParaRPr lang="en-IN" i="1" dirty="0"/>
                        </a:p>
                      </a:txBody>
                      <a:tcPr anchor="ctr"/>
                    </a:tc>
                    <a:extLst>
                      <a:ext uri="{0D108BD9-81ED-4DB2-BD59-A6C34878D82A}">
                        <a16:rowId xmlns:a16="http://schemas.microsoft.com/office/drawing/2014/main" val="2042658725"/>
                      </a:ext>
                    </a:extLst>
                  </a:tr>
                  <a:tr h="370840">
                    <a:tc>
                      <a:txBody>
                        <a:bodyPr/>
                        <a:lstStyle/>
                        <a:p>
                          <a:pPr algn="ctr"/>
                          <a:r>
                            <a:rPr lang="en-US" i="1" dirty="0"/>
                            <a:t>32</a:t>
                          </a:r>
                          <a:endParaRPr lang="en-IN" i="1" dirty="0"/>
                        </a:p>
                      </a:txBody>
                      <a:tcPr anchor="ctr"/>
                    </a:tc>
                    <a:tc>
                      <a:txBody>
                        <a:bodyPr/>
                        <a:lstStyle/>
                        <a:p>
                          <a:pPr algn="ctr"/>
                          <a:r>
                            <a:rPr lang="en-US" i="1" dirty="0"/>
                            <a:t>1</a:t>
                          </a:r>
                          <a:endParaRPr lang="en-IN" i="1" dirty="0"/>
                        </a:p>
                      </a:txBody>
                      <a:tcPr anchor="ctr"/>
                    </a:tc>
                    <a:tc>
                      <a:txBody>
                        <a:bodyPr/>
                        <a:lstStyle/>
                        <a:p>
                          <a:pPr algn="ctr"/>
                          <a:r>
                            <a:rPr lang="en-US" i="1" dirty="0"/>
                            <a:t>1</a:t>
                          </a:r>
                          <a:endParaRPr lang="en-IN" i="1" dirty="0"/>
                        </a:p>
                      </a:txBody>
                      <a:tcPr anchor="ctr"/>
                    </a:tc>
                    <a:extLst>
                      <a:ext uri="{0D108BD9-81ED-4DB2-BD59-A6C34878D82A}">
                        <a16:rowId xmlns:a16="http://schemas.microsoft.com/office/drawing/2014/main" val="3443877902"/>
                      </a:ext>
                    </a:extLst>
                  </a:tr>
                </a:tbl>
              </a:graphicData>
            </a:graphic>
          </p:graphicFrame>
        </mc:Fallback>
      </mc:AlternateContent>
      <p:pic>
        <p:nvPicPr>
          <p:cNvPr id="7" name="Picture 6">
            <a:extLst>
              <a:ext uri="{FF2B5EF4-FFF2-40B4-BE49-F238E27FC236}">
                <a16:creationId xmlns:a16="http://schemas.microsoft.com/office/drawing/2014/main" id="{95AE3EE2-C9A1-785F-929F-72A6516349D5}"/>
              </a:ext>
            </a:extLst>
          </p:cNvPr>
          <p:cNvPicPr>
            <a:picLocks noChangeAspect="1"/>
          </p:cNvPicPr>
          <p:nvPr/>
        </p:nvPicPr>
        <p:blipFill>
          <a:blip r:embed="rId4"/>
          <a:stretch>
            <a:fillRect/>
          </a:stretch>
        </p:blipFill>
        <p:spPr>
          <a:xfrm>
            <a:off x="7596458" y="1244237"/>
            <a:ext cx="3695700" cy="2562225"/>
          </a:xfrm>
          <a:prstGeom prst="rect">
            <a:avLst/>
          </a:prstGeom>
        </p:spPr>
      </p:pic>
    </p:spTree>
    <p:extLst>
      <p:ext uri="{BB962C8B-B14F-4D97-AF65-F5344CB8AC3E}">
        <p14:creationId xmlns:p14="http://schemas.microsoft.com/office/powerpoint/2010/main" val="194860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3" end="1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6D31BCA2-1F8E-1000-F40F-286FD9849E31}"/>
              </a:ext>
            </a:extLst>
          </p:cNvPr>
          <p:cNvSpPr>
            <a:spLocks noGrp="1" noChangeArrowheads="1"/>
          </p:cNvSpPr>
          <p:nvPr>
            <p:ph idx="1"/>
          </p:nvPr>
        </p:nvSpPr>
        <p:spPr>
          <a:xfrm>
            <a:off x="467359" y="1143000"/>
            <a:ext cx="11022276" cy="5115560"/>
          </a:xfrm>
        </p:spPr>
        <p:txBody>
          <a:bodyPr>
            <a:normAutofit/>
          </a:bodyPr>
          <a:lstStyle/>
          <a:p>
            <a:pPr>
              <a:lnSpc>
                <a:spcPct val="120000"/>
              </a:lnSpc>
              <a:buClr>
                <a:srgbClr val="C00000"/>
              </a:buClr>
            </a:pPr>
            <a:r>
              <a:rPr lang="en-US" altLang="en-US" dirty="0">
                <a:solidFill>
                  <a:srgbClr val="C00000"/>
                </a:solidFill>
              </a:rPr>
              <a:t>Covariance:</a:t>
            </a:r>
            <a:r>
              <a:rPr lang="en-US" altLang="en-US" dirty="0">
                <a:solidFill>
                  <a:schemeClr val="accent2"/>
                </a:solidFill>
              </a:rPr>
              <a:t> </a:t>
            </a:r>
            <a:r>
              <a:rPr lang="en-US" altLang="en-US" dirty="0"/>
              <a:t>Shows how the two variables differ</a:t>
            </a:r>
          </a:p>
          <a:p>
            <a:pPr>
              <a:lnSpc>
                <a:spcPct val="120000"/>
              </a:lnSpc>
            </a:pPr>
            <a:endParaRPr lang="en-US" altLang="en-US" dirty="0"/>
          </a:p>
          <a:p>
            <a:pPr>
              <a:lnSpc>
                <a:spcPct val="120000"/>
              </a:lnSpc>
              <a:buClr>
                <a:srgbClr val="C00000"/>
              </a:buClr>
            </a:pPr>
            <a:r>
              <a:rPr lang="en-US" altLang="en-US" dirty="0">
                <a:solidFill>
                  <a:srgbClr val="C00000"/>
                </a:solidFill>
              </a:rPr>
              <a:t>Correlation:</a:t>
            </a:r>
            <a:r>
              <a:rPr lang="en-US" altLang="en-US" dirty="0">
                <a:solidFill>
                  <a:schemeClr val="accent2"/>
                </a:solidFill>
              </a:rPr>
              <a:t> </a:t>
            </a:r>
            <a:r>
              <a:rPr lang="en-US" altLang="en-US" dirty="0"/>
              <a:t>Shows how the two variables are related</a:t>
            </a:r>
          </a:p>
          <a:p>
            <a:pPr>
              <a:lnSpc>
                <a:spcPct val="120000"/>
              </a:lnSpc>
            </a:pPr>
            <a:endParaRPr lang="en-US" altLang="en-US" dirty="0"/>
          </a:p>
          <a:p>
            <a:endParaRPr lang="en-US" altLang="en-US" dirty="0">
              <a:solidFill>
                <a:schemeClr val="accent2"/>
              </a:solidFill>
            </a:endParaRPr>
          </a:p>
          <a:p>
            <a:endParaRPr lang="en-US" altLang="en-US" dirty="0"/>
          </a:p>
          <a:p>
            <a:endParaRPr lang="en-US" altLang="en-US" dirty="0"/>
          </a:p>
        </p:txBody>
      </p:sp>
      <p:sp>
        <p:nvSpPr>
          <p:cNvPr id="2" name="Slide Number Placeholder 1">
            <a:extLst>
              <a:ext uri="{FF2B5EF4-FFF2-40B4-BE49-F238E27FC236}">
                <a16:creationId xmlns:a16="http://schemas.microsoft.com/office/drawing/2014/main" id="{90495852-9571-DECC-56E4-C2701AD35752}"/>
              </a:ext>
            </a:extLst>
          </p:cNvPr>
          <p:cNvSpPr>
            <a:spLocks noGrp="1"/>
          </p:cNvSpPr>
          <p:nvPr>
            <p:ph type="sldNum" sz="quarter" idx="12"/>
          </p:nvPr>
        </p:nvSpPr>
        <p:spPr/>
        <p:txBody>
          <a:bodyPr/>
          <a:lstStyle/>
          <a:p>
            <a:fld id="{9AA40207-1116-4CA4-9771-61E7484DE223}" type="slidenum">
              <a:rPr lang="en-IN" smtClean="0"/>
              <a:pPr/>
              <a:t>46</a:t>
            </a:fld>
            <a:endParaRPr lang="en-IN" dirty="0"/>
          </a:p>
        </p:txBody>
      </p:sp>
      <p:sp>
        <p:nvSpPr>
          <p:cNvPr id="12" name="Rectangle 2">
            <a:extLst>
              <a:ext uri="{FF2B5EF4-FFF2-40B4-BE49-F238E27FC236}">
                <a16:creationId xmlns:a16="http://schemas.microsoft.com/office/drawing/2014/main" id="{765BD57A-11F9-EBCB-438C-3FD89C4589CA}"/>
              </a:ext>
            </a:extLst>
          </p:cNvPr>
          <p:cNvSpPr txBox="1">
            <a:spLocks noChangeArrowheads="1"/>
          </p:cNvSpPr>
          <p:nvPr/>
        </p:nvSpPr>
        <p:spPr>
          <a:xfrm>
            <a:off x="731520" y="264160"/>
            <a:ext cx="8730533" cy="6430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chemeClr val="accent5">
                    <a:lumMod val="75000"/>
                  </a:schemeClr>
                </a:solidFill>
              </a:rPr>
              <a:t>Covariance and Correlation</a:t>
            </a:r>
          </a:p>
        </p:txBody>
      </p:sp>
    </p:spTree>
    <p:extLst>
      <p:ext uri="{BB962C8B-B14F-4D97-AF65-F5344CB8AC3E}">
        <p14:creationId xmlns:p14="http://schemas.microsoft.com/office/powerpoint/2010/main" val="26114108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Rectangle 3">
                <a:extLst>
                  <a:ext uri="{FF2B5EF4-FFF2-40B4-BE49-F238E27FC236}">
                    <a16:creationId xmlns:a16="http://schemas.microsoft.com/office/drawing/2014/main" id="{6D31BCA2-1F8E-1000-F40F-286FD9849E31}"/>
                  </a:ext>
                </a:extLst>
              </p:cNvPr>
              <p:cNvSpPr>
                <a:spLocks noGrp="1" noChangeArrowheads="1"/>
              </p:cNvSpPr>
              <p:nvPr>
                <p:ph idx="1"/>
              </p:nvPr>
            </p:nvSpPr>
            <p:spPr>
              <a:xfrm>
                <a:off x="467359" y="1143000"/>
                <a:ext cx="11022276" cy="5115560"/>
              </a:xfrm>
            </p:spPr>
            <p:txBody>
              <a:bodyPr>
                <a:normAutofit fontScale="92500" lnSpcReduction="10000"/>
              </a:bodyPr>
              <a:lstStyle/>
              <a:p>
                <a:pPr>
                  <a:lnSpc>
                    <a:spcPct val="120000"/>
                  </a:lnSpc>
                  <a:buClr>
                    <a:srgbClr val="C00000"/>
                  </a:buClr>
                </a:pPr>
                <a:r>
                  <a:rPr lang="en-US" altLang="en-US" dirty="0">
                    <a:solidFill>
                      <a:srgbClr val="C00000"/>
                    </a:solidFill>
                  </a:rPr>
                  <a:t>Covariance:</a:t>
                </a:r>
                <a:r>
                  <a:rPr lang="en-US" altLang="en-US" dirty="0">
                    <a:solidFill>
                      <a:schemeClr val="accent2"/>
                    </a:solidFill>
                  </a:rPr>
                  <a:t> </a:t>
                </a:r>
                <a:r>
                  <a:rPr lang="en-US" altLang="en-US" u="sng" dirty="0"/>
                  <a:t>Shows how the two variables differ</a:t>
                </a:r>
              </a:p>
              <a:p>
                <a:pPr>
                  <a:lnSpc>
                    <a:spcPct val="120000"/>
                  </a:lnSpc>
                </a:pPr>
                <a:endParaRPr lang="en-US" altLang="en-US" dirty="0"/>
              </a:p>
              <a:p>
                <a:pPr>
                  <a:lnSpc>
                    <a:spcPct val="120000"/>
                  </a:lnSpc>
                </a:pPr>
                <a:endParaRPr lang="en-US" altLang="en-US" dirty="0"/>
              </a:p>
              <a:p>
                <a:pPr>
                  <a:lnSpc>
                    <a:spcPct val="120000"/>
                  </a:lnSpc>
                  <a:buClr>
                    <a:srgbClr val="C00000"/>
                  </a:buClr>
                </a:pPr>
                <a:r>
                  <a:rPr lang="en-US" altLang="en-US" sz="2000" dirty="0"/>
                  <a:t>The numerical value of covariance does not have any significance however if it is positive then both variables vary in the same direction else if it is negative then they vary in the opposite direction.</a:t>
                </a:r>
              </a:p>
              <a:p>
                <a:pPr>
                  <a:lnSpc>
                    <a:spcPct val="120000"/>
                  </a:lnSpc>
                  <a:buClr>
                    <a:srgbClr val="C00000"/>
                  </a:buClr>
                </a:pPr>
                <a:r>
                  <a:rPr lang="en-US" altLang="en-US" dirty="0">
                    <a:solidFill>
                      <a:srgbClr val="C00000"/>
                    </a:solidFill>
                  </a:rPr>
                  <a:t>Correlation: </a:t>
                </a:r>
                <a:r>
                  <a:rPr lang="en-US" altLang="en-US" u="sng" dirty="0"/>
                  <a:t>Shows how the two variables are related</a:t>
                </a:r>
              </a:p>
              <a:p>
                <a:pPr>
                  <a:lnSpc>
                    <a:spcPct val="120000"/>
                  </a:lnSpc>
                </a:pPr>
                <a:endParaRPr lang="en-US" altLang="en-US" dirty="0"/>
              </a:p>
              <a:p>
                <a:pPr>
                  <a:lnSpc>
                    <a:spcPct val="120000"/>
                  </a:lnSpc>
                </a:pPr>
                <a:endParaRPr lang="en-US" altLang="en-US" dirty="0"/>
              </a:p>
              <a:p>
                <a14:m>
                  <m:oMath xmlns:m="http://schemas.openxmlformats.org/officeDocument/2006/math">
                    <m:r>
                      <a:rPr lang="en-US" altLang="en-US" b="0" i="1" smtClean="0">
                        <a:latin typeface="Cambria Math" panose="02040503050406030204" pitchFamily="18" charset="0"/>
                      </a:rPr>
                      <m:t>𝐶𝑜𝑟𝑟</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𝑥</m:t>
                        </m:r>
                        <m:r>
                          <a:rPr lang="en-US" altLang="en-US" b="0" i="1" smtClean="0">
                            <a:latin typeface="Cambria Math" panose="02040503050406030204" pitchFamily="18" charset="0"/>
                          </a:rPr>
                          <m:t>,</m:t>
                        </m:r>
                        <m:r>
                          <a:rPr lang="en-US" altLang="en-US" b="0" i="1" smtClean="0">
                            <a:latin typeface="Cambria Math" panose="02040503050406030204" pitchFamily="18" charset="0"/>
                          </a:rPr>
                          <m:t>𝑦</m:t>
                        </m:r>
                      </m:e>
                    </m:d>
                    <m:r>
                      <a:rPr lang="en-US" altLang="en-US" b="0" i="1" smtClean="0">
                        <a:latin typeface="Cambria Math" panose="02040503050406030204" pitchFamily="18" charset="0"/>
                      </a:rPr>
                      <m:t>= </m:t>
                    </m:r>
                    <m:f>
                      <m:fPr>
                        <m:ctrlPr>
                          <a:rPr lang="en-US" altLang="en-US" b="0" i="1" smtClean="0">
                            <a:latin typeface="Cambria Math" panose="02040503050406030204" pitchFamily="18" charset="0"/>
                          </a:rPr>
                        </m:ctrlPr>
                      </m:fPr>
                      <m:num>
                        <m:r>
                          <a:rPr lang="en-US" altLang="en-US" b="0" i="1" smtClean="0">
                            <a:latin typeface="Cambria Math" panose="02040503050406030204" pitchFamily="18" charset="0"/>
                          </a:rPr>
                          <m:t>𝐶𝑜𝑣</m:t>
                        </m:r>
                        <m:r>
                          <a:rPr lang="en-US" altLang="en-US" b="0" i="1" smtClean="0">
                            <a:latin typeface="Cambria Math" panose="02040503050406030204" pitchFamily="18" charset="0"/>
                          </a:rPr>
                          <m:t>(</m:t>
                        </m:r>
                        <m:r>
                          <a:rPr lang="en-US" altLang="en-US" b="0" i="1" smtClean="0">
                            <a:latin typeface="Cambria Math" panose="02040503050406030204" pitchFamily="18" charset="0"/>
                          </a:rPr>
                          <m:t>𝑥</m:t>
                        </m:r>
                        <m:r>
                          <a:rPr lang="en-US" altLang="en-US" b="0" i="1" smtClean="0">
                            <a:latin typeface="Cambria Math" panose="02040503050406030204" pitchFamily="18" charset="0"/>
                          </a:rPr>
                          <m:t>,</m:t>
                        </m:r>
                        <m:r>
                          <a:rPr lang="en-US" altLang="en-US" b="0" i="1" smtClean="0">
                            <a:latin typeface="Cambria Math" panose="02040503050406030204" pitchFamily="18" charset="0"/>
                          </a:rPr>
                          <m:t>𝑦</m:t>
                        </m:r>
                        <m:r>
                          <a:rPr lang="en-US" altLang="en-US" b="0" i="1" smtClean="0">
                            <a:latin typeface="Cambria Math" panose="02040503050406030204" pitchFamily="18" charset="0"/>
                          </a:rPr>
                          <m:t>)</m:t>
                        </m:r>
                      </m:num>
                      <m:den>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ea typeface="Cambria Math" panose="02040503050406030204" pitchFamily="18" charset="0"/>
                              </a:rPr>
                              <m:t>𝜎</m:t>
                            </m:r>
                          </m:e>
                          <m:sub>
                            <m:r>
                              <a:rPr lang="en-US" altLang="en-US" b="0" i="1" smtClean="0">
                                <a:latin typeface="Cambria Math" panose="02040503050406030204" pitchFamily="18" charset="0"/>
                              </a:rPr>
                              <m:t>𝑥</m:t>
                            </m:r>
                          </m:sub>
                        </m:sSub>
                        <m:r>
                          <a:rPr lang="en-US" altLang="en-US" b="0" i="1" smtClean="0">
                            <a:latin typeface="Cambria Math" panose="02040503050406030204" pitchFamily="18" charset="0"/>
                          </a:rPr>
                          <m:t>.  </m:t>
                        </m:r>
                        <m:sSub>
                          <m:sSubPr>
                            <m:ctrlPr>
                              <a:rPr lang="en-US" altLang="en-US" i="1">
                                <a:latin typeface="Cambria Math" panose="02040503050406030204" pitchFamily="18" charset="0"/>
                              </a:rPr>
                            </m:ctrlPr>
                          </m:sSubPr>
                          <m:e>
                            <m:r>
                              <a:rPr lang="en-US" altLang="en-US" i="1">
                                <a:latin typeface="Cambria Math" panose="02040503050406030204" pitchFamily="18" charset="0"/>
                                <a:ea typeface="Cambria Math" panose="02040503050406030204" pitchFamily="18" charset="0"/>
                              </a:rPr>
                              <m:t>𝜎</m:t>
                            </m:r>
                          </m:e>
                          <m:sub>
                            <m:r>
                              <a:rPr lang="en-US" altLang="en-US" b="0" i="1" smtClean="0">
                                <a:latin typeface="Cambria Math" panose="02040503050406030204" pitchFamily="18" charset="0"/>
                              </a:rPr>
                              <m:t>𝑦</m:t>
                            </m:r>
                          </m:sub>
                        </m:sSub>
                        <m:r>
                          <a:rPr lang="en-US" altLang="en-US" b="0" i="1" smtClean="0">
                            <a:latin typeface="Cambria Math" panose="02040503050406030204" pitchFamily="18" charset="0"/>
                          </a:rPr>
                          <m:t> </m:t>
                        </m:r>
                      </m:den>
                    </m:f>
                  </m:oMath>
                </a14:m>
                <a:r>
                  <a:rPr lang="en-US" altLang="en-US" dirty="0"/>
                  <a:t> = </a:t>
                </a:r>
                <a14:m>
                  <m:oMath xmlns:m="http://schemas.openxmlformats.org/officeDocument/2006/math">
                    <m:f>
                      <m:fPr>
                        <m:ctrlPr>
                          <a:rPr lang="en-US" altLang="en-US" i="1">
                            <a:latin typeface="Cambria Math" panose="02040503050406030204" pitchFamily="18" charset="0"/>
                          </a:rPr>
                        </m:ctrlPr>
                      </m:fPr>
                      <m:num>
                        <m:r>
                          <a:rPr lang="en-US" altLang="en-US" i="1">
                            <a:latin typeface="Cambria Math" panose="02040503050406030204" pitchFamily="18" charset="0"/>
                          </a:rPr>
                          <m:t>𝑆</m:t>
                        </m:r>
                        <m:r>
                          <a:rPr lang="en-US" altLang="en-US" i="1">
                            <a:latin typeface="Cambria Math" panose="02040503050406030204" pitchFamily="18" charset="0"/>
                          </a:rPr>
                          <m:t>_</m:t>
                        </m:r>
                        <m:r>
                          <a:rPr lang="en-US" altLang="en-US" i="1">
                            <a:latin typeface="Cambria Math" panose="02040503050406030204" pitchFamily="18" charset="0"/>
                          </a:rPr>
                          <m:t>𝑥𝑦</m:t>
                        </m:r>
                      </m:num>
                      <m:den>
                        <m:sSub>
                          <m:sSubPr>
                            <m:ctrlPr>
                              <a:rPr lang="en-US" altLang="en-US" i="1">
                                <a:latin typeface="Cambria Math" panose="02040503050406030204" pitchFamily="18" charset="0"/>
                              </a:rPr>
                            </m:ctrlPr>
                          </m:sSubPr>
                          <m:e>
                            <m:r>
                              <a:rPr lang="en-US" altLang="en-US" i="1">
                                <a:latin typeface="Cambria Math" panose="02040503050406030204" pitchFamily="18" charset="0"/>
                                <a:ea typeface="Cambria Math" panose="02040503050406030204" pitchFamily="18" charset="0"/>
                              </a:rPr>
                              <m:t>𝜎</m:t>
                            </m:r>
                          </m:e>
                          <m:sub>
                            <m:r>
                              <a:rPr lang="en-US" altLang="en-US" i="1">
                                <a:latin typeface="Cambria Math" panose="02040503050406030204" pitchFamily="18" charset="0"/>
                              </a:rPr>
                              <m:t>𝑥</m:t>
                            </m:r>
                          </m:sub>
                        </m:sSub>
                        <m:r>
                          <a:rPr lang="en-US" altLang="en-US" i="1">
                            <a:latin typeface="Cambria Math" panose="02040503050406030204" pitchFamily="18" charset="0"/>
                          </a:rPr>
                          <m:t>.  </m:t>
                        </m:r>
                        <m:sSub>
                          <m:sSubPr>
                            <m:ctrlPr>
                              <a:rPr lang="en-US" altLang="en-US" i="1">
                                <a:latin typeface="Cambria Math" panose="02040503050406030204" pitchFamily="18" charset="0"/>
                              </a:rPr>
                            </m:ctrlPr>
                          </m:sSubPr>
                          <m:e>
                            <m:r>
                              <a:rPr lang="en-US" altLang="en-US" i="1">
                                <a:latin typeface="Cambria Math" panose="02040503050406030204" pitchFamily="18" charset="0"/>
                                <a:ea typeface="Cambria Math" panose="02040503050406030204" pitchFamily="18" charset="0"/>
                              </a:rPr>
                              <m:t>𝜎</m:t>
                            </m:r>
                          </m:e>
                          <m:sub>
                            <m:r>
                              <a:rPr lang="en-US" altLang="en-US" i="1">
                                <a:latin typeface="Cambria Math" panose="02040503050406030204" pitchFamily="18" charset="0"/>
                              </a:rPr>
                              <m:t>𝑦</m:t>
                            </m:r>
                          </m:sub>
                        </m:sSub>
                        <m:r>
                          <a:rPr lang="en-US" altLang="en-US" i="1">
                            <a:latin typeface="Cambria Math" panose="02040503050406030204" pitchFamily="18" charset="0"/>
                          </a:rPr>
                          <m:t> </m:t>
                        </m:r>
                      </m:den>
                    </m:f>
                  </m:oMath>
                </a14:m>
                <a:r>
                  <a:rPr lang="en-US" altLang="en-US" dirty="0"/>
                  <a:t> </a:t>
                </a:r>
              </a:p>
              <a:p>
                <a:endParaRPr lang="en-US" altLang="en-US" dirty="0"/>
              </a:p>
              <a:p>
                <a:endParaRPr lang="en-US" altLang="en-US" dirty="0"/>
              </a:p>
            </p:txBody>
          </p:sp>
        </mc:Choice>
        <mc:Fallback xmlns="">
          <p:sp>
            <p:nvSpPr>
              <p:cNvPr id="10" name="Rectangle 3">
                <a:extLst>
                  <a:ext uri="{FF2B5EF4-FFF2-40B4-BE49-F238E27FC236}">
                    <a16:creationId xmlns:a16="http://schemas.microsoft.com/office/drawing/2014/main" id="{6D31BCA2-1F8E-1000-F40F-286FD9849E31}"/>
                  </a:ext>
                </a:extLst>
              </p:cNvPr>
              <p:cNvSpPr>
                <a:spLocks noGrp="1" noRot="1" noChangeAspect="1" noMove="1" noResize="1" noEditPoints="1" noAdjustHandles="1" noChangeArrowheads="1" noChangeShapeType="1" noTextEdit="1"/>
              </p:cNvSpPr>
              <p:nvPr>
                <p:ph idx="1"/>
              </p:nvPr>
            </p:nvSpPr>
            <p:spPr>
              <a:xfrm>
                <a:off x="467359" y="1143000"/>
                <a:ext cx="11022276" cy="5115560"/>
              </a:xfrm>
              <a:blipFill>
                <a:blip r:embed="rId2"/>
                <a:stretch>
                  <a:fillRect l="-885" t="-71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90495852-9571-DECC-56E4-C2701AD35752}"/>
              </a:ext>
            </a:extLst>
          </p:cNvPr>
          <p:cNvSpPr>
            <a:spLocks noGrp="1"/>
          </p:cNvSpPr>
          <p:nvPr>
            <p:ph type="sldNum" sz="quarter" idx="12"/>
          </p:nvPr>
        </p:nvSpPr>
        <p:spPr/>
        <p:txBody>
          <a:bodyPr/>
          <a:lstStyle/>
          <a:p>
            <a:fld id="{9AA40207-1116-4CA4-9771-61E7484DE223}" type="slidenum">
              <a:rPr lang="en-IN" smtClean="0"/>
              <a:pPr/>
              <a:t>47</a:t>
            </a:fld>
            <a:endParaRPr lang="en-IN" dirty="0"/>
          </a:p>
        </p:txBody>
      </p:sp>
      <p:sp>
        <p:nvSpPr>
          <p:cNvPr id="12" name="Rectangle 2">
            <a:extLst>
              <a:ext uri="{FF2B5EF4-FFF2-40B4-BE49-F238E27FC236}">
                <a16:creationId xmlns:a16="http://schemas.microsoft.com/office/drawing/2014/main" id="{765BD57A-11F9-EBCB-438C-3FD89C4589CA}"/>
              </a:ext>
            </a:extLst>
          </p:cNvPr>
          <p:cNvSpPr txBox="1">
            <a:spLocks noChangeArrowheads="1"/>
          </p:cNvSpPr>
          <p:nvPr/>
        </p:nvSpPr>
        <p:spPr>
          <a:xfrm>
            <a:off x="731520" y="264160"/>
            <a:ext cx="8730533" cy="6430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chemeClr val="accent5">
                    <a:lumMod val="75000"/>
                  </a:schemeClr>
                </a:solidFill>
              </a:rPr>
              <a:t>Covariance and Correlation</a:t>
            </a:r>
          </a:p>
        </p:txBody>
      </p:sp>
      <p:pic>
        <p:nvPicPr>
          <p:cNvPr id="4" name="Picture 3">
            <a:extLst>
              <a:ext uri="{FF2B5EF4-FFF2-40B4-BE49-F238E27FC236}">
                <a16:creationId xmlns:a16="http://schemas.microsoft.com/office/drawing/2014/main" id="{CBE3F764-9F41-2E7D-3DA1-F0A72E29C734}"/>
              </a:ext>
            </a:extLst>
          </p:cNvPr>
          <p:cNvPicPr>
            <a:picLocks noChangeAspect="1"/>
          </p:cNvPicPr>
          <p:nvPr/>
        </p:nvPicPr>
        <p:blipFill>
          <a:blip r:embed="rId3"/>
          <a:stretch>
            <a:fillRect/>
          </a:stretch>
        </p:blipFill>
        <p:spPr>
          <a:xfrm>
            <a:off x="932605" y="1851740"/>
            <a:ext cx="4027202" cy="919181"/>
          </a:xfrm>
          <a:prstGeom prst="rect">
            <a:avLst/>
          </a:prstGeom>
        </p:spPr>
      </p:pic>
      <p:sp>
        <p:nvSpPr>
          <p:cNvPr id="5" name="TextBox 4">
            <a:extLst>
              <a:ext uri="{FF2B5EF4-FFF2-40B4-BE49-F238E27FC236}">
                <a16:creationId xmlns:a16="http://schemas.microsoft.com/office/drawing/2014/main" id="{FC95B9D5-8E0F-C531-E890-70B5DD6BF763}"/>
              </a:ext>
            </a:extLst>
          </p:cNvPr>
          <p:cNvSpPr txBox="1"/>
          <p:nvPr/>
        </p:nvSpPr>
        <p:spPr>
          <a:xfrm>
            <a:off x="6648597" y="1757333"/>
            <a:ext cx="4185055" cy="1107996"/>
          </a:xfrm>
          <a:prstGeom prst="rect">
            <a:avLst/>
          </a:prstGeom>
          <a:noFill/>
        </p:spPr>
        <p:txBody>
          <a:bodyPr wrap="square" rtlCol="0">
            <a:spAutoFit/>
          </a:bodyPr>
          <a:lstStyle/>
          <a:p>
            <a:r>
              <a:rPr lang="en-US" sz="2200" dirty="0">
                <a:highlight>
                  <a:srgbClr val="FFFF00"/>
                </a:highlight>
              </a:rPr>
              <a:t>Range: -Inf to +Inf</a:t>
            </a:r>
          </a:p>
          <a:p>
            <a:r>
              <a:rPr lang="en-US" sz="2200" dirty="0">
                <a:highlight>
                  <a:srgbClr val="00FFFF"/>
                </a:highlight>
              </a:rPr>
              <a:t>Covariance of </a:t>
            </a:r>
            <a:r>
              <a:rPr lang="en-US" sz="2200" i="1" dirty="0">
                <a:highlight>
                  <a:srgbClr val="00FFFF"/>
                </a:highlight>
              </a:rPr>
              <a:t>x </a:t>
            </a:r>
            <a:r>
              <a:rPr lang="en-US" sz="2200" dirty="0">
                <a:highlight>
                  <a:srgbClr val="00FFFF"/>
                </a:highlight>
              </a:rPr>
              <a:t>with itself is Variance of </a:t>
            </a:r>
            <a:r>
              <a:rPr lang="en-US" sz="2200" i="1" dirty="0">
                <a:highlight>
                  <a:srgbClr val="00FFFF"/>
                </a:highlight>
              </a:rPr>
              <a:t>x</a:t>
            </a:r>
            <a:endParaRPr lang="en-IN" sz="2200" i="1" dirty="0">
              <a:highlight>
                <a:srgbClr val="00FFFF"/>
              </a:highlight>
            </a:endParaRPr>
          </a:p>
        </p:txBody>
      </p:sp>
      <p:sp>
        <p:nvSpPr>
          <p:cNvPr id="8" name="TextBox 7">
            <a:extLst>
              <a:ext uri="{FF2B5EF4-FFF2-40B4-BE49-F238E27FC236}">
                <a16:creationId xmlns:a16="http://schemas.microsoft.com/office/drawing/2014/main" id="{34122529-6E76-5EAC-3DA3-AA5A6344097F}"/>
              </a:ext>
            </a:extLst>
          </p:cNvPr>
          <p:cNvSpPr txBox="1"/>
          <p:nvPr/>
        </p:nvSpPr>
        <p:spPr>
          <a:xfrm>
            <a:off x="6648597" y="4735190"/>
            <a:ext cx="4363960" cy="1446550"/>
          </a:xfrm>
          <a:prstGeom prst="rect">
            <a:avLst/>
          </a:prstGeom>
          <a:noFill/>
        </p:spPr>
        <p:txBody>
          <a:bodyPr wrap="square" rtlCol="0">
            <a:spAutoFit/>
          </a:bodyPr>
          <a:lstStyle/>
          <a:p>
            <a:r>
              <a:rPr lang="en-US" sz="2200" dirty="0">
                <a:highlight>
                  <a:srgbClr val="FFFF00"/>
                </a:highlight>
              </a:rPr>
              <a:t>Range: -1 to +1</a:t>
            </a:r>
          </a:p>
          <a:p>
            <a:r>
              <a:rPr lang="en-US" sz="2200" dirty="0"/>
              <a:t>If value is -1/ + 1: Linear relationship</a:t>
            </a:r>
          </a:p>
          <a:p>
            <a:r>
              <a:rPr lang="en-US" sz="2200" dirty="0"/>
              <a:t>If value is 0: No linear relationship</a:t>
            </a:r>
          </a:p>
          <a:p>
            <a:endParaRPr lang="en-IN" sz="2200" dirty="0">
              <a:highlight>
                <a:srgbClr val="FFFF00"/>
              </a:highlight>
            </a:endParaRPr>
          </a:p>
        </p:txBody>
      </p:sp>
    </p:spTree>
    <p:extLst>
      <p:ext uri="{BB962C8B-B14F-4D97-AF65-F5344CB8AC3E}">
        <p14:creationId xmlns:p14="http://schemas.microsoft.com/office/powerpoint/2010/main" val="238147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6D31BCA2-1F8E-1000-F40F-286FD9849E31}"/>
              </a:ext>
            </a:extLst>
          </p:cNvPr>
          <p:cNvSpPr>
            <a:spLocks noGrp="1" noChangeArrowheads="1"/>
          </p:cNvSpPr>
          <p:nvPr>
            <p:ph idx="1"/>
          </p:nvPr>
        </p:nvSpPr>
        <p:spPr>
          <a:xfrm>
            <a:off x="196200" y="1143000"/>
            <a:ext cx="4027202" cy="5115560"/>
          </a:xfrm>
        </p:spPr>
        <p:txBody>
          <a:bodyPr>
            <a:normAutofit lnSpcReduction="10000"/>
          </a:bodyPr>
          <a:lstStyle/>
          <a:p>
            <a:pPr marL="0" indent="0">
              <a:lnSpc>
                <a:spcPct val="120000"/>
              </a:lnSpc>
              <a:buNone/>
            </a:pPr>
            <a:r>
              <a:rPr lang="en-US" altLang="en-US" sz="2000" dirty="0"/>
              <a:t>For given data, let us find Covariance.</a:t>
            </a:r>
          </a:p>
          <a:p>
            <a:pPr marL="457200" indent="-457200">
              <a:lnSpc>
                <a:spcPct val="120000"/>
              </a:lnSpc>
              <a:buClr>
                <a:srgbClr val="C00000"/>
              </a:buClr>
              <a:buFont typeface="+mj-lt"/>
              <a:buAutoNum type="arabicPeriod"/>
            </a:pPr>
            <a:r>
              <a:rPr lang="en-US" altLang="en-US" sz="2000" dirty="0"/>
              <a:t>Calculate the mean (average) prices for each asset. Mean(S&amp;P), m1 = 2044.80, Mean(ABC Corp.) m2 = 109.20,</a:t>
            </a:r>
          </a:p>
          <a:p>
            <a:pPr marL="457200" indent="-457200">
              <a:lnSpc>
                <a:spcPct val="120000"/>
              </a:lnSpc>
              <a:buClr>
                <a:srgbClr val="C00000"/>
              </a:buClr>
              <a:buFont typeface="+mj-lt"/>
              <a:buAutoNum type="arabicPeriod"/>
            </a:pPr>
            <a:r>
              <a:rPr lang="en-US" altLang="en-US" sz="2000" dirty="0"/>
              <a:t>For each security, find the difference between each value and mean price. </a:t>
            </a:r>
          </a:p>
          <a:p>
            <a:pPr marL="0" indent="0">
              <a:lnSpc>
                <a:spcPct val="120000"/>
              </a:lnSpc>
              <a:spcBef>
                <a:spcPts val="600"/>
              </a:spcBef>
              <a:buNone/>
            </a:pPr>
            <a:r>
              <a:rPr lang="en-US" altLang="en-US" sz="2000" dirty="0"/>
              <a:t>Each entry in </a:t>
            </a:r>
            <a:r>
              <a:rPr lang="en-US" altLang="en-US" sz="2000" b="1" dirty="0"/>
              <a:t>column a</a:t>
            </a:r>
            <a:r>
              <a:rPr lang="en-US" altLang="en-US" sz="2000" dirty="0"/>
              <a:t> is entry in (column S&amp;P 500) – m1 and </a:t>
            </a:r>
          </a:p>
          <a:p>
            <a:pPr marL="0" indent="0">
              <a:lnSpc>
                <a:spcPct val="120000"/>
              </a:lnSpc>
              <a:spcBef>
                <a:spcPts val="600"/>
              </a:spcBef>
              <a:buNone/>
            </a:pPr>
            <a:r>
              <a:rPr lang="en-US" altLang="en-US" sz="2000" dirty="0"/>
              <a:t>Each entry in </a:t>
            </a:r>
            <a:r>
              <a:rPr lang="en-US" altLang="en-US" sz="2000" b="1" dirty="0"/>
              <a:t>column b</a:t>
            </a:r>
            <a:r>
              <a:rPr lang="en-US" altLang="en-US" sz="2000" dirty="0"/>
              <a:t> is entry in (column S&amp;P 500) – m2</a:t>
            </a:r>
          </a:p>
          <a:p>
            <a:pPr>
              <a:lnSpc>
                <a:spcPct val="120000"/>
              </a:lnSpc>
            </a:pPr>
            <a:endParaRPr lang="en-US" altLang="en-US" sz="2000" dirty="0"/>
          </a:p>
          <a:p>
            <a:pPr>
              <a:lnSpc>
                <a:spcPct val="120000"/>
              </a:lnSpc>
            </a:pPr>
            <a:endParaRPr lang="en-US" altLang="en-US" sz="2000" dirty="0"/>
          </a:p>
          <a:p>
            <a:endParaRPr lang="en-US" altLang="en-US" sz="2000" dirty="0">
              <a:solidFill>
                <a:schemeClr val="accent2"/>
              </a:solidFill>
            </a:endParaRPr>
          </a:p>
          <a:p>
            <a:endParaRPr lang="en-US" altLang="en-US" sz="2000" dirty="0"/>
          </a:p>
          <a:p>
            <a:endParaRPr lang="en-US" altLang="en-US" sz="2000" dirty="0"/>
          </a:p>
        </p:txBody>
      </p:sp>
      <p:sp>
        <p:nvSpPr>
          <p:cNvPr id="2" name="Slide Number Placeholder 1">
            <a:extLst>
              <a:ext uri="{FF2B5EF4-FFF2-40B4-BE49-F238E27FC236}">
                <a16:creationId xmlns:a16="http://schemas.microsoft.com/office/drawing/2014/main" id="{90495852-9571-DECC-56E4-C2701AD35752}"/>
              </a:ext>
            </a:extLst>
          </p:cNvPr>
          <p:cNvSpPr>
            <a:spLocks noGrp="1"/>
          </p:cNvSpPr>
          <p:nvPr>
            <p:ph type="sldNum" sz="quarter" idx="12"/>
          </p:nvPr>
        </p:nvSpPr>
        <p:spPr/>
        <p:txBody>
          <a:bodyPr/>
          <a:lstStyle/>
          <a:p>
            <a:fld id="{9AA40207-1116-4CA4-9771-61E7484DE223}" type="slidenum">
              <a:rPr lang="en-IN" smtClean="0"/>
              <a:pPr/>
              <a:t>48</a:t>
            </a:fld>
            <a:endParaRPr lang="en-IN" dirty="0"/>
          </a:p>
        </p:txBody>
      </p:sp>
      <p:sp>
        <p:nvSpPr>
          <p:cNvPr id="12" name="Rectangle 2">
            <a:extLst>
              <a:ext uri="{FF2B5EF4-FFF2-40B4-BE49-F238E27FC236}">
                <a16:creationId xmlns:a16="http://schemas.microsoft.com/office/drawing/2014/main" id="{765BD57A-11F9-EBCB-438C-3FD89C4589CA}"/>
              </a:ext>
            </a:extLst>
          </p:cNvPr>
          <p:cNvSpPr txBox="1">
            <a:spLocks noChangeArrowheads="1"/>
          </p:cNvSpPr>
          <p:nvPr/>
        </p:nvSpPr>
        <p:spPr>
          <a:xfrm>
            <a:off x="731520" y="264160"/>
            <a:ext cx="8730533" cy="6430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chemeClr val="accent5">
                    <a:lumMod val="75000"/>
                  </a:schemeClr>
                </a:solidFill>
              </a:rPr>
              <a:t>Covariance Computation</a:t>
            </a:r>
          </a:p>
        </p:txBody>
      </p:sp>
      <p:pic>
        <p:nvPicPr>
          <p:cNvPr id="4" name="Picture 3">
            <a:extLst>
              <a:ext uri="{FF2B5EF4-FFF2-40B4-BE49-F238E27FC236}">
                <a16:creationId xmlns:a16="http://schemas.microsoft.com/office/drawing/2014/main" id="{CBE3F764-9F41-2E7D-3DA1-F0A72E29C734}"/>
              </a:ext>
            </a:extLst>
          </p:cNvPr>
          <p:cNvPicPr>
            <a:picLocks noChangeAspect="1"/>
          </p:cNvPicPr>
          <p:nvPr/>
        </p:nvPicPr>
        <p:blipFill>
          <a:blip r:embed="rId2"/>
          <a:stretch>
            <a:fillRect/>
          </a:stretch>
        </p:blipFill>
        <p:spPr>
          <a:xfrm>
            <a:off x="7968599" y="335619"/>
            <a:ext cx="4027202" cy="919181"/>
          </a:xfrm>
          <a:prstGeom prst="rect">
            <a:avLst/>
          </a:prstGeom>
        </p:spPr>
      </p:pic>
      <p:pic>
        <p:nvPicPr>
          <p:cNvPr id="15" name="Picture 14">
            <a:extLst>
              <a:ext uri="{FF2B5EF4-FFF2-40B4-BE49-F238E27FC236}">
                <a16:creationId xmlns:a16="http://schemas.microsoft.com/office/drawing/2014/main" id="{3DF39C27-C4B0-D830-EF19-0BFEE8504BAE}"/>
              </a:ext>
            </a:extLst>
          </p:cNvPr>
          <p:cNvPicPr>
            <a:picLocks noChangeAspect="1"/>
          </p:cNvPicPr>
          <p:nvPr/>
        </p:nvPicPr>
        <p:blipFill>
          <a:blip r:embed="rId3"/>
          <a:stretch>
            <a:fillRect/>
          </a:stretch>
        </p:blipFill>
        <p:spPr>
          <a:xfrm>
            <a:off x="7968599" y="1500833"/>
            <a:ext cx="3209925" cy="1706610"/>
          </a:xfrm>
          <a:prstGeom prst="rect">
            <a:avLst/>
          </a:prstGeom>
        </p:spPr>
      </p:pic>
      <p:pic>
        <p:nvPicPr>
          <p:cNvPr id="17" name="Picture 16">
            <a:extLst>
              <a:ext uri="{FF2B5EF4-FFF2-40B4-BE49-F238E27FC236}">
                <a16:creationId xmlns:a16="http://schemas.microsoft.com/office/drawing/2014/main" id="{91FE9B98-28C7-AFA5-52E6-AB66BD8168A3}"/>
              </a:ext>
            </a:extLst>
          </p:cNvPr>
          <p:cNvPicPr>
            <a:picLocks noChangeAspect="1"/>
          </p:cNvPicPr>
          <p:nvPr/>
        </p:nvPicPr>
        <p:blipFill>
          <a:blip r:embed="rId4"/>
          <a:stretch>
            <a:fillRect/>
          </a:stretch>
        </p:blipFill>
        <p:spPr>
          <a:xfrm>
            <a:off x="4333875" y="3801110"/>
            <a:ext cx="7937779" cy="2457450"/>
          </a:xfrm>
          <a:prstGeom prst="rect">
            <a:avLst/>
          </a:prstGeom>
        </p:spPr>
      </p:pic>
    </p:spTree>
    <p:extLst>
      <p:ext uri="{BB962C8B-B14F-4D97-AF65-F5344CB8AC3E}">
        <p14:creationId xmlns:p14="http://schemas.microsoft.com/office/powerpoint/2010/main" val="172670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Rectangle 3">
                <a:extLst>
                  <a:ext uri="{FF2B5EF4-FFF2-40B4-BE49-F238E27FC236}">
                    <a16:creationId xmlns:a16="http://schemas.microsoft.com/office/drawing/2014/main" id="{6D31BCA2-1F8E-1000-F40F-286FD9849E31}"/>
                  </a:ext>
                </a:extLst>
              </p:cNvPr>
              <p:cNvSpPr>
                <a:spLocks noGrp="1" noChangeArrowheads="1"/>
              </p:cNvSpPr>
              <p:nvPr>
                <p:ph idx="1"/>
              </p:nvPr>
            </p:nvSpPr>
            <p:spPr>
              <a:xfrm>
                <a:off x="196200" y="1143000"/>
                <a:ext cx="4027202" cy="5115560"/>
              </a:xfrm>
            </p:spPr>
            <p:txBody>
              <a:bodyPr>
                <a:normAutofit fontScale="85000" lnSpcReduction="20000"/>
              </a:bodyPr>
              <a:lstStyle/>
              <a:p>
                <a:pPr marL="0" indent="0">
                  <a:lnSpc>
                    <a:spcPct val="120000"/>
                  </a:lnSpc>
                  <a:buNone/>
                </a:pPr>
                <a:r>
                  <a:rPr lang="en-US" altLang="en-US" sz="2000" dirty="0"/>
                  <a:t>For given data, let us find Covariance.</a:t>
                </a:r>
              </a:p>
              <a:p>
                <a:pPr>
                  <a:lnSpc>
                    <a:spcPct val="120000"/>
                  </a:lnSpc>
                </a:pPr>
                <a:endParaRPr lang="en-US" altLang="en-US" sz="2000" dirty="0"/>
              </a:p>
              <a:p>
                <a:pPr marL="457200" indent="-457200">
                  <a:lnSpc>
                    <a:spcPct val="120000"/>
                  </a:lnSpc>
                  <a:buClr>
                    <a:srgbClr val="C00000"/>
                  </a:buClr>
                  <a:buFont typeface="+mj-lt"/>
                  <a:buAutoNum type="arabicPeriod" startAt="3"/>
                </a:pPr>
                <a:r>
                  <a:rPr lang="en-US" altLang="en-US" sz="2000" dirty="0"/>
                  <a:t>Multiply the results obtained in the previous step as a</a:t>
                </a:r>
                <a14:m>
                  <m:oMath xmlns:m="http://schemas.openxmlformats.org/officeDocument/2006/math">
                    <m:r>
                      <a:rPr lang="en-US" altLang="en-US" sz="2000" i="1" smtClean="0">
                        <a:latin typeface="Cambria Math" panose="02040503050406030204" pitchFamily="18" charset="0"/>
                        <a:ea typeface="Cambria Math" panose="02040503050406030204" pitchFamily="18" charset="0"/>
                      </a:rPr>
                      <m:t>×</m:t>
                    </m:r>
                  </m:oMath>
                </a14:m>
                <a:r>
                  <a:rPr lang="en-US" altLang="en-US" sz="2000" dirty="0"/>
                  <a:t>b.</a:t>
                </a:r>
              </a:p>
              <a:p>
                <a:pPr marL="457200" indent="-457200">
                  <a:lnSpc>
                    <a:spcPct val="120000"/>
                  </a:lnSpc>
                  <a:buClr>
                    <a:srgbClr val="C00000"/>
                  </a:buClr>
                  <a:buFont typeface="+mj-lt"/>
                  <a:buAutoNum type="arabicPeriod" startAt="3"/>
                </a:pPr>
                <a:r>
                  <a:rPr lang="en-US" altLang="en-US" sz="2000" dirty="0"/>
                  <a:t>Take the sum of all entries in column a</a:t>
                </a:r>
                <a14:m>
                  <m:oMath xmlns:m="http://schemas.openxmlformats.org/officeDocument/2006/math">
                    <m:r>
                      <a:rPr lang="en-US" altLang="en-US" sz="2000" i="1">
                        <a:latin typeface="Cambria Math" panose="02040503050406030204" pitchFamily="18" charset="0"/>
                        <a:ea typeface="Cambria Math" panose="02040503050406030204" pitchFamily="18" charset="0"/>
                      </a:rPr>
                      <m:t>×</m:t>
                    </m:r>
                  </m:oMath>
                </a14:m>
                <a:r>
                  <a:rPr lang="en-US" altLang="en-US" sz="2000" dirty="0"/>
                  <a:t>b. </a:t>
                </a:r>
              </a:p>
              <a:p>
                <a:pPr marL="457200" indent="-457200">
                  <a:lnSpc>
                    <a:spcPct val="120000"/>
                  </a:lnSpc>
                  <a:buClr>
                    <a:srgbClr val="C00000"/>
                  </a:buClr>
                  <a:buFont typeface="+mj-lt"/>
                  <a:buAutoNum type="arabicPeriod" startAt="3"/>
                </a:pPr>
                <a:r>
                  <a:rPr lang="en-US" altLang="en-US" sz="2000" dirty="0"/>
                  <a:t>Using the number calculated in step 4, find the covariance.</a:t>
                </a:r>
              </a:p>
              <a:p>
                <a:pPr>
                  <a:lnSpc>
                    <a:spcPct val="120000"/>
                  </a:lnSpc>
                </a:pPr>
                <a:endParaRPr lang="en-US" altLang="en-US" sz="2000" dirty="0"/>
              </a:p>
              <a:p>
                <a:pPr>
                  <a:lnSpc>
                    <a:spcPct val="120000"/>
                  </a:lnSpc>
                </a:pPr>
                <a:endParaRPr lang="en-US" altLang="en-US" sz="2000" dirty="0"/>
              </a:p>
              <a:p>
                <a:endParaRPr lang="en-US" altLang="en-US" sz="2000" dirty="0">
                  <a:solidFill>
                    <a:schemeClr val="accent2"/>
                  </a:solidFill>
                </a:endParaRPr>
              </a:p>
              <a:p>
                <a:endParaRPr lang="en-US" altLang="en-US" sz="2000" dirty="0"/>
              </a:p>
              <a:p>
                <a:pPr marL="0" indent="0">
                  <a:lnSpc>
                    <a:spcPct val="120000"/>
                  </a:lnSpc>
                  <a:buNone/>
                </a:pPr>
                <a:r>
                  <a:rPr lang="en-US" altLang="en-US" sz="2000" dirty="0"/>
                  <a:t>The </a:t>
                </a:r>
                <a:r>
                  <a:rPr lang="en-US" altLang="en-US" sz="2000" dirty="0">
                    <a:solidFill>
                      <a:srgbClr val="C00000"/>
                    </a:solidFill>
                  </a:rPr>
                  <a:t>positive value</a:t>
                </a:r>
                <a:r>
                  <a:rPr lang="en-US" altLang="en-US" sz="2000" dirty="0"/>
                  <a:t> of covariance indicates that the price of the stock and the S&amp;P 500 tend to move in the </a:t>
                </a:r>
                <a:r>
                  <a:rPr lang="en-US" altLang="en-US" sz="2000" dirty="0">
                    <a:solidFill>
                      <a:srgbClr val="C00000"/>
                    </a:solidFill>
                  </a:rPr>
                  <a:t>same direction.</a:t>
                </a:r>
              </a:p>
            </p:txBody>
          </p:sp>
        </mc:Choice>
        <mc:Fallback xmlns="">
          <p:sp>
            <p:nvSpPr>
              <p:cNvPr id="10" name="Rectangle 3">
                <a:extLst>
                  <a:ext uri="{FF2B5EF4-FFF2-40B4-BE49-F238E27FC236}">
                    <a16:creationId xmlns:a16="http://schemas.microsoft.com/office/drawing/2014/main" id="{6D31BCA2-1F8E-1000-F40F-286FD9849E31}"/>
                  </a:ext>
                </a:extLst>
              </p:cNvPr>
              <p:cNvSpPr>
                <a:spLocks noGrp="1" noRot="1" noChangeAspect="1" noMove="1" noResize="1" noEditPoints="1" noAdjustHandles="1" noChangeArrowheads="1" noChangeShapeType="1" noTextEdit="1"/>
              </p:cNvSpPr>
              <p:nvPr>
                <p:ph idx="1"/>
              </p:nvPr>
            </p:nvSpPr>
            <p:spPr>
              <a:xfrm>
                <a:off x="196200" y="1143000"/>
                <a:ext cx="4027202" cy="5115560"/>
              </a:xfrm>
              <a:blipFill>
                <a:blip r:embed="rId2"/>
                <a:stretch>
                  <a:fillRect l="-908" t="-477" r="-1513"/>
                </a:stretch>
              </a:blipFill>
            </p:spPr>
            <p:txBody>
              <a:bodyPr/>
              <a:lstStyle/>
              <a:p>
                <a:r>
                  <a:rPr lang="en-IN">
                    <a:noFill/>
                  </a:rPr>
                  <a:t> </a:t>
                </a:r>
              </a:p>
            </p:txBody>
          </p:sp>
        </mc:Fallback>
      </mc:AlternateContent>
      <p:sp>
        <p:nvSpPr>
          <p:cNvPr id="2" name="Slide Number Placeholder 1">
            <a:extLst>
              <a:ext uri="{FF2B5EF4-FFF2-40B4-BE49-F238E27FC236}">
                <a16:creationId xmlns:a16="http://schemas.microsoft.com/office/drawing/2014/main" id="{90495852-9571-DECC-56E4-C2701AD35752}"/>
              </a:ext>
            </a:extLst>
          </p:cNvPr>
          <p:cNvSpPr>
            <a:spLocks noGrp="1"/>
          </p:cNvSpPr>
          <p:nvPr>
            <p:ph type="sldNum" sz="quarter" idx="12"/>
          </p:nvPr>
        </p:nvSpPr>
        <p:spPr/>
        <p:txBody>
          <a:bodyPr/>
          <a:lstStyle/>
          <a:p>
            <a:fld id="{9AA40207-1116-4CA4-9771-61E7484DE223}" type="slidenum">
              <a:rPr lang="en-IN" smtClean="0"/>
              <a:pPr/>
              <a:t>49</a:t>
            </a:fld>
            <a:endParaRPr lang="en-IN" dirty="0"/>
          </a:p>
        </p:txBody>
      </p:sp>
      <p:sp>
        <p:nvSpPr>
          <p:cNvPr id="12" name="Rectangle 2">
            <a:extLst>
              <a:ext uri="{FF2B5EF4-FFF2-40B4-BE49-F238E27FC236}">
                <a16:creationId xmlns:a16="http://schemas.microsoft.com/office/drawing/2014/main" id="{765BD57A-11F9-EBCB-438C-3FD89C4589CA}"/>
              </a:ext>
            </a:extLst>
          </p:cNvPr>
          <p:cNvSpPr txBox="1">
            <a:spLocks noChangeArrowheads="1"/>
          </p:cNvSpPr>
          <p:nvPr/>
        </p:nvSpPr>
        <p:spPr>
          <a:xfrm>
            <a:off x="731520" y="264160"/>
            <a:ext cx="8730533" cy="6430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chemeClr val="accent5">
                    <a:lumMod val="75000"/>
                  </a:schemeClr>
                </a:solidFill>
              </a:rPr>
              <a:t>Covariance Computation</a:t>
            </a:r>
          </a:p>
        </p:txBody>
      </p:sp>
      <p:pic>
        <p:nvPicPr>
          <p:cNvPr id="4" name="Picture 3">
            <a:extLst>
              <a:ext uri="{FF2B5EF4-FFF2-40B4-BE49-F238E27FC236}">
                <a16:creationId xmlns:a16="http://schemas.microsoft.com/office/drawing/2014/main" id="{CBE3F764-9F41-2E7D-3DA1-F0A72E29C734}"/>
              </a:ext>
            </a:extLst>
          </p:cNvPr>
          <p:cNvPicPr>
            <a:picLocks noChangeAspect="1"/>
          </p:cNvPicPr>
          <p:nvPr/>
        </p:nvPicPr>
        <p:blipFill>
          <a:blip r:embed="rId3"/>
          <a:stretch>
            <a:fillRect/>
          </a:stretch>
        </p:blipFill>
        <p:spPr>
          <a:xfrm>
            <a:off x="7968599" y="335619"/>
            <a:ext cx="4027202" cy="919181"/>
          </a:xfrm>
          <a:prstGeom prst="rect">
            <a:avLst/>
          </a:prstGeom>
        </p:spPr>
      </p:pic>
      <p:pic>
        <p:nvPicPr>
          <p:cNvPr id="15" name="Picture 14">
            <a:extLst>
              <a:ext uri="{FF2B5EF4-FFF2-40B4-BE49-F238E27FC236}">
                <a16:creationId xmlns:a16="http://schemas.microsoft.com/office/drawing/2014/main" id="{3DF39C27-C4B0-D830-EF19-0BFEE8504BAE}"/>
              </a:ext>
            </a:extLst>
          </p:cNvPr>
          <p:cNvPicPr>
            <a:picLocks noChangeAspect="1"/>
          </p:cNvPicPr>
          <p:nvPr/>
        </p:nvPicPr>
        <p:blipFill>
          <a:blip r:embed="rId4"/>
          <a:stretch>
            <a:fillRect/>
          </a:stretch>
        </p:blipFill>
        <p:spPr>
          <a:xfrm>
            <a:off x="8610600" y="1208876"/>
            <a:ext cx="3209925" cy="1706610"/>
          </a:xfrm>
          <a:prstGeom prst="rect">
            <a:avLst/>
          </a:prstGeom>
        </p:spPr>
      </p:pic>
      <p:pic>
        <p:nvPicPr>
          <p:cNvPr id="17" name="Picture 16">
            <a:extLst>
              <a:ext uri="{FF2B5EF4-FFF2-40B4-BE49-F238E27FC236}">
                <a16:creationId xmlns:a16="http://schemas.microsoft.com/office/drawing/2014/main" id="{91FE9B98-28C7-AFA5-52E6-AB66BD8168A3}"/>
              </a:ext>
            </a:extLst>
          </p:cNvPr>
          <p:cNvPicPr>
            <a:picLocks noChangeAspect="1"/>
          </p:cNvPicPr>
          <p:nvPr/>
        </p:nvPicPr>
        <p:blipFill>
          <a:blip r:embed="rId5"/>
          <a:stretch>
            <a:fillRect/>
          </a:stretch>
        </p:blipFill>
        <p:spPr>
          <a:xfrm>
            <a:off x="5972175" y="3217196"/>
            <a:ext cx="5921514" cy="1833236"/>
          </a:xfrm>
          <a:prstGeom prst="rect">
            <a:avLst/>
          </a:prstGeom>
        </p:spPr>
      </p:pic>
      <p:pic>
        <p:nvPicPr>
          <p:cNvPr id="2050" name="Picture 2" descr="covariance calculation">
            <a:extLst>
              <a:ext uri="{FF2B5EF4-FFF2-40B4-BE49-F238E27FC236}">
                <a16:creationId xmlns:a16="http://schemas.microsoft.com/office/drawing/2014/main" id="{2E5C377B-5E62-DAE0-2F9E-CFF030F580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810" y="3790817"/>
            <a:ext cx="4921389"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39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0;p10">
            <a:extLst>
              <a:ext uri="{FF2B5EF4-FFF2-40B4-BE49-F238E27FC236}">
                <a16:creationId xmlns:a16="http://schemas.microsoft.com/office/drawing/2014/main" id="{5E628A7A-0195-9433-8748-615389E6838E}"/>
              </a:ext>
            </a:extLst>
          </p:cNvPr>
          <p:cNvSpPr txBox="1">
            <a:spLocks/>
          </p:cNvSpPr>
          <p:nvPr/>
        </p:nvSpPr>
        <p:spPr>
          <a:xfrm>
            <a:off x="311707" y="519150"/>
            <a:ext cx="10678677" cy="205260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7200" dirty="0">
                <a:solidFill>
                  <a:schemeClr val="accent2">
                    <a:lumMod val="75000"/>
                  </a:schemeClr>
                </a:solidFill>
              </a:rPr>
              <a:t>ML Techniques Overview</a:t>
            </a:r>
          </a:p>
        </p:txBody>
      </p:sp>
      <p:sp>
        <p:nvSpPr>
          <p:cNvPr id="6" name="TextBox 5">
            <a:extLst>
              <a:ext uri="{FF2B5EF4-FFF2-40B4-BE49-F238E27FC236}">
                <a16:creationId xmlns:a16="http://schemas.microsoft.com/office/drawing/2014/main" id="{847ADBB9-B829-BEEF-FAC3-5B77B215482E}"/>
              </a:ext>
            </a:extLst>
          </p:cNvPr>
          <p:cNvSpPr txBox="1"/>
          <p:nvPr/>
        </p:nvSpPr>
        <p:spPr>
          <a:xfrm>
            <a:off x="1290271" y="2599571"/>
            <a:ext cx="9990259" cy="2957861"/>
          </a:xfrm>
          <a:prstGeom prst="rect">
            <a:avLst/>
          </a:prstGeom>
          <a:noFill/>
        </p:spPr>
        <p:txBody>
          <a:bodyPr wrap="square">
            <a:spAutoFit/>
          </a:bodyPr>
          <a:lstStyle/>
          <a:p>
            <a:pPr marL="285750" indent="-285750">
              <a:lnSpc>
                <a:spcPct val="150000"/>
              </a:lnSpc>
              <a:buFont typeface="Arial,Sans-Serif"/>
              <a:buChar char="•"/>
            </a:pPr>
            <a:r>
              <a:rPr lang="en-US" sz="1800" dirty="0"/>
              <a:t>“The field of study that gives computers the ability to learn without being explicitly programmed.” - Arthur Samuel</a:t>
            </a:r>
          </a:p>
          <a:p>
            <a:pPr marL="285750" indent="-285750">
              <a:lnSpc>
                <a:spcPct val="150000"/>
              </a:lnSpc>
              <a:buFont typeface="Arial,Sans-Serif"/>
              <a:buChar char="•"/>
            </a:pPr>
            <a:endParaRPr lang="en-US" sz="1800" dirty="0">
              <a:latin typeface="Montserrat"/>
              <a:ea typeface="Verdana"/>
            </a:endParaRPr>
          </a:p>
          <a:p>
            <a:pPr marL="285750" indent="-285750">
              <a:lnSpc>
                <a:spcPct val="150000"/>
              </a:lnSpc>
              <a:buFont typeface="Arial,Sans-Serif"/>
              <a:buChar char="•"/>
            </a:pPr>
            <a:endParaRPr lang="en-US" sz="1800" dirty="0">
              <a:latin typeface="Montserrat"/>
              <a:ea typeface="Verdana"/>
            </a:endParaRPr>
          </a:p>
          <a:p>
            <a:pPr marL="285750" indent="-285750">
              <a:lnSpc>
                <a:spcPct val="150000"/>
              </a:lnSpc>
              <a:buFont typeface="Arial,Sans-Serif"/>
              <a:buChar char="•"/>
            </a:pPr>
            <a:r>
              <a:rPr lang="en-US" sz="1800" dirty="0"/>
              <a:t>“A computer program is said to learn from experience E with respect to some class of tasks T and performance measure P if its performance at tasks in T, as measured by P, improves with experience E”. - Tom Mitchell</a:t>
            </a:r>
          </a:p>
        </p:txBody>
      </p:sp>
    </p:spTree>
    <p:extLst>
      <p:ext uri="{BB962C8B-B14F-4D97-AF65-F5344CB8AC3E}">
        <p14:creationId xmlns:p14="http://schemas.microsoft.com/office/powerpoint/2010/main" val="20280849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4D85-38C7-3B16-5EC2-C78A2744B610}"/>
              </a:ext>
            </a:extLst>
          </p:cNvPr>
          <p:cNvSpPr>
            <a:spLocks noGrp="1"/>
          </p:cNvSpPr>
          <p:nvPr>
            <p:ph type="title"/>
          </p:nvPr>
        </p:nvSpPr>
        <p:spPr>
          <a:xfrm>
            <a:off x="838200" y="136525"/>
            <a:ext cx="10515600" cy="866388"/>
          </a:xfrm>
        </p:spPr>
        <p:txBody>
          <a:bodyPr/>
          <a:lstStyle/>
          <a:p>
            <a:r>
              <a:rPr lang="en-US" b="1" dirty="0"/>
              <a:t>Correlation Positive/Negative</a:t>
            </a:r>
            <a:endParaRPr lang="en-IN" b="1" dirty="0"/>
          </a:p>
        </p:txBody>
      </p:sp>
      <p:sp>
        <p:nvSpPr>
          <p:cNvPr id="3" name="Content Placeholder 2">
            <a:extLst>
              <a:ext uri="{FF2B5EF4-FFF2-40B4-BE49-F238E27FC236}">
                <a16:creationId xmlns:a16="http://schemas.microsoft.com/office/drawing/2014/main" id="{0E7F9B52-2948-26A2-081B-16D4B019CE03}"/>
              </a:ext>
            </a:extLst>
          </p:cNvPr>
          <p:cNvSpPr>
            <a:spLocks noGrp="1"/>
          </p:cNvSpPr>
          <p:nvPr>
            <p:ph idx="1"/>
          </p:nvPr>
        </p:nvSpPr>
        <p:spPr>
          <a:xfrm>
            <a:off x="5832613" y="1114231"/>
            <a:ext cx="5521188" cy="2930995"/>
          </a:xfrm>
        </p:spPr>
        <p:txBody>
          <a:bodyPr>
            <a:noAutofit/>
          </a:bodyPr>
          <a:lstStyle/>
          <a:p>
            <a:pPr algn="just">
              <a:lnSpc>
                <a:spcPct val="100000"/>
              </a:lnSpc>
            </a:pPr>
            <a:r>
              <a:rPr lang="en-US" sz="2200" dirty="0"/>
              <a:t>The </a:t>
            </a:r>
            <a:r>
              <a:rPr lang="en-US" sz="2200" dirty="0">
                <a:solidFill>
                  <a:schemeClr val="accent1"/>
                </a:solidFill>
                <a:highlight>
                  <a:srgbClr val="FFFF00"/>
                </a:highlight>
              </a:rPr>
              <a:t>height and weight of people</a:t>
            </a:r>
            <a:r>
              <a:rPr lang="en-US" sz="2200" dirty="0">
                <a:highlight>
                  <a:srgbClr val="FFFF00"/>
                </a:highlight>
              </a:rPr>
              <a:t> have </a:t>
            </a:r>
            <a:r>
              <a:rPr lang="en-US" sz="2200" dirty="0">
                <a:solidFill>
                  <a:schemeClr val="accent2"/>
                </a:solidFill>
                <a:highlight>
                  <a:srgbClr val="FFFF00"/>
                </a:highlight>
              </a:rPr>
              <a:t>positive</a:t>
            </a:r>
            <a:r>
              <a:rPr lang="en-US" sz="2200" dirty="0">
                <a:highlight>
                  <a:srgbClr val="FFFF00"/>
                </a:highlight>
              </a:rPr>
              <a:t> correlation </a:t>
            </a:r>
            <a:r>
              <a:rPr lang="en-US" sz="2200" dirty="0"/>
              <a:t>with each other.</a:t>
            </a:r>
          </a:p>
          <a:p>
            <a:pPr algn="just">
              <a:lnSpc>
                <a:spcPct val="100000"/>
              </a:lnSpc>
            </a:pPr>
            <a:r>
              <a:rPr lang="en-US" sz="2200" dirty="0"/>
              <a:t>The correlation between the </a:t>
            </a:r>
            <a:r>
              <a:rPr lang="en-US" sz="2200" dirty="0">
                <a:solidFill>
                  <a:schemeClr val="accent1"/>
                </a:solidFill>
                <a:highlight>
                  <a:srgbClr val="FFFF00"/>
                </a:highlight>
              </a:rPr>
              <a:t>temperature and total ice cream sales</a:t>
            </a:r>
            <a:r>
              <a:rPr lang="en-US" sz="2200" dirty="0">
                <a:highlight>
                  <a:srgbClr val="FFFF00"/>
                </a:highlight>
              </a:rPr>
              <a:t> is </a:t>
            </a:r>
            <a:r>
              <a:rPr lang="en-US" sz="2200" dirty="0">
                <a:solidFill>
                  <a:schemeClr val="accent2"/>
                </a:solidFill>
                <a:highlight>
                  <a:srgbClr val="FFFF00"/>
                </a:highlight>
              </a:rPr>
              <a:t>positive</a:t>
            </a:r>
            <a:r>
              <a:rPr lang="en-US" sz="2200" dirty="0"/>
              <a:t>. In other words, when it’s hotter outside the total ice cream sales of companies tends to be higher since more people buy ice cream when it’s hot out.</a:t>
            </a:r>
            <a:endParaRPr lang="en-IN" sz="2200" dirty="0"/>
          </a:p>
        </p:txBody>
      </p:sp>
      <p:sp>
        <p:nvSpPr>
          <p:cNvPr id="5" name="Slide Number Placeholder 4">
            <a:extLst>
              <a:ext uri="{FF2B5EF4-FFF2-40B4-BE49-F238E27FC236}">
                <a16:creationId xmlns:a16="http://schemas.microsoft.com/office/drawing/2014/main" id="{5372CD63-2D30-EA4E-7CC2-CF368945CAB2}"/>
              </a:ext>
            </a:extLst>
          </p:cNvPr>
          <p:cNvSpPr>
            <a:spLocks noGrp="1"/>
          </p:cNvSpPr>
          <p:nvPr>
            <p:ph type="sldNum" sz="quarter" idx="12"/>
          </p:nvPr>
        </p:nvSpPr>
        <p:spPr/>
        <p:txBody>
          <a:bodyPr/>
          <a:lstStyle/>
          <a:p>
            <a:fld id="{9AA40207-1116-4CA4-9771-61E7484DE223}" type="slidenum">
              <a:rPr lang="en-IN" smtClean="0"/>
              <a:pPr/>
              <a:t>50</a:t>
            </a:fld>
            <a:endParaRPr lang="en-IN" dirty="0"/>
          </a:p>
        </p:txBody>
      </p:sp>
      <p:pic>
        <p:nvPicPr>
          <p:cNvPr id="6" name="Picture 2" descr="Correlation Coefficient | Types, Formulas &amp; Examples">
            <a:extLst>
              <a:ext uri="{FF2B5EF4-FFF2-40B4-BE49-F238E27FC236}">
                <a16:creationId xmlns:a16="http://schemas.microsoft.com/office/drawing/2014/main" id="{ACBF6047-84B4-7DC9-7D68-621C7E6FCC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706"/>
          <a:stretch/>
        </p:blipFill>
        <p:spPr bwMode="auto">
          <a:xfrm>
            <a:off x="6008647" y="4543425"/>
            <a:ext cx="6023497" cy="2178050"/>
          </a:xfrm>
          <a:prstGeom prst="rect">
            <a:avLst/>
          </a:prstGeom>
          <a:solidFill>
            <a:srgbClr val="FFFFFF"/>
          </a:solidFill>
        </p:spPr>
      </p:pic>
      <p:sp>
        <p:nvSpPr>
          <p:cNvPr id="7" name="Content Placeholder 2">
            <a:extLst>
              <a:ext uri="{FF2B5EF4-FFF2-40B4-BE49-F238E27FC236}">
                <a16:creationId xmlns:a16="http://schemas.microsoft.com/office/drawing/2014/main" id="{87EA8AD3-D212-5EE7-CD06-1266D2762B3C}"/>
              </a:ext>
            </a:extLst>
          </p:cNvPr>
          <p:cNvSpPr txBox="1">
            <a:spLocks/>
          </p:cNvSpPr>
          <p:nvPr/>
        </p:nvSpPr>
        <p:spPr>
          <a:xfrm>
            <a:off x="303144" y="1114231"/>
            <a:ext cx="4830831" cy="48082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5">
                  <a:lumMod val="75000"/>
                </a:schemeClr>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5">
                  <a:lumMod val="75000"/>
                </a:schemeClr>
              </a:buClr>
              <a:buFont typeface="Courier New" panose="02070309020205020404" pitchFamily="49" charset="0"/>
              <a:buChar char="o"/>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IN" sz="2200" dirty="0">
                <a:solidFill>
                  <a:schemeClr val="accent1"/>
                </a:solidFill>
              </a:rPr>
              <a:t>The more time a student spends watching TV, the lower their exam scores tend to be. </a:t>
            </a:r>
            <a:r>
              <a:rPr lang="en-IN" sz="2200" dirty="0"/>
              <a:t>In other words, the variable time spent </a:t>
            </a:r>
            <a:r>
              <a:rPr lang="en-IN" sz="2200" dirty="0">
                <a:highlight>
                  <a:srgbClr val="FFFF00"/>
                </a:highlight>
              </a:rPr>
              <a:t>watching TV and the variable exam score have a </a:t>
            </a:r>
            <a:r>
              <a:rPr lang="en-IN" sz="2200" dirty="0">
                <a:solidFill>
                  <a:schemeClr val="accent2"/>
                </a:solidFill>
                <a:highlight>
                  <a:srgbClr val="FFFF00"/>
                </a:highlight>
              </a:rPr>
              <a:t>negative</a:t>
            </a:r>
            <a:r>
              <a:rPr lang="en-IN" sz="2200" dirty="0">
                <a:solidFill>
                  <a:schemeClr val="accent1"/>
                </a:solidFill>
              </a:rPr>
              <a:t> </a:t>
            </a:r>
            <a:r>
              <a:rPr lang="en-IN" sz="2200" dirty="0"/>
              <a:t>correlation. As time spent watching TV increases, exam scores decrease.</a:t>
            </a:r>
          </a:p>
          <a:p>
            <a:pPr algn="just">
              <a:lnSpc>
                <a:spcPct val="100000"/>
              </a:lnSpc>
            </a:pPr>
            <a:r>
              <a:rPr lang="en-US" sz="2200" dirty="0"/>
              <a:t>The </a:t>
            </a:r>
            <a:r>
              <a:rPr lang="en-US" sz="2200" dirty="0">
                <a:solidFill>
                  <a:schemeClr val="accent1"/>
                </a:solidFill>
              </a:rPr>
              <a:t>more time</a:t>
            </a:r>
            <a:r>
              <a:rPr lang="en-US" sz="2200" dirty="0"/>
              <a:t> an individual spends </a:t>
            </a:r>
            <a:r>
              <a:rPr lang="en-US" sz="2200" dirty="0">
                <a:solidFill>
                  <a:schemeClr val="accent1"/>
                </a:solidFill>
              </a:rPr>
              <a:t>running, the lower their body fat tends to be.</a:t>
            </a:r>
            <a:r>
              <a:rPr lang="en-US" sz="2200" dirty="0"/>
              <a:t> In other words, the </a:t>
            </a:r>
            <a:r>
              <a:rPr lang="en-US" sz="2200" dirty="0">
                <a:highlight>
                  <a:srgbClr val="FFFF00"/>
                </a:highlight>
              </a:rPr>
              <a:t>variable running time and the variable body fat have a </a:t>
            </a:r>
            <a:r>
              <a:rPr lang="en-US" sz="2200" dirty="0">
                <a:solidFill>
                  <a:schemeClr val="accent2"/>
                </a:solidFill>
                <a:highlight>
                  <a:srgbClr val="FFFF00"/>
                </a:highlight>
              </a:rPr>
              <a:t>negative</a:t>
            </a:r>
            <a:r>
              <a:rPr lang="en-US" sz="2200" dirty="0">
                <a:solidFill>
                  <a:schemeClr val="accent1"/>
                </a:solidFill>
              </a:rPr>
              <a:t> </a:t>
            </a:r>
            <a:r>
              <a:rPr lang="en-US" sz="2200" dirty="0"/>
              <a:t>correlation. As time spent running increases, body fat decreases.</a:t>
            </a:r>
            <a:endParaRPr lang="en-IN" sz="2200" dirty="0"/>
          </a:p>
        </p:txBody>
      </p:sp>
    </p:spTree>
    <p:extLst>
      <p:ext uri="{BB962C8B-B14F-4D97-AF65-F5344CB8AC3E}">
        <p14:creationId xmlns:p14="http://schemas.microsoft.com/office/powerpoint/2010/main" val="265222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4D85-38C7-3B16-5EC2-C78A2744B610}"/>
              </a:ext>
            </a:extLst>
          </p:cNvPr>
          <p:cNvSpPr>
            <a:spLocks noGrp="1"/>
          </p:cNvSpPr>
          <p:nvPr>
            <p:ph type="title"/>
          </p:nvPr>
        </p:nvSpPr>
        <p:spPr/>
        <p:txBody>
          <a:bodyPr/>
          <a:lstStyle/>
          <a:p>
            <a:r>
              <a:rPr lang="en-US" b="1" dirty="0"/>
              <a:t>Skewness</a:t>
            </a:r>
            <a:endParaRPr lang="en-IN" b="1" dirty="0"/>
          </a:p>
        </p:txBody>
      </p:sp>
      <p:sp>
        <p:nvSpPr>
          <p:cNvPr id="5" name="Slide Number Placeholder 4">
            <a:extLst>
              <a:ext uri="{FF2B5EF4-FFF2-40B4-BE49-F238E27FC236}">
                <a16:creationId xmlns:a16="http://schemas.microsoft.com/office/drawing/2014/main" id="{5372CD63-2D30-EA4E-7CC2-CF368945CAB2}"/>
              </a:ext>
            </a:extLst>
          </p:cNvPr>
          <p:cNvSpPr>
            <a:spLocks noGrp="1"/>
          </p:cNvSpPr>
          <p:nvPr>
            <p:ph type="sldNum" sz="quarter" idx="12"/>
          </p:nvPr>
        </p:nvSpPr>
        <p:spPr/>
        <p:txBody>
          <a:bodyPr/>
          <a:lstStyle/>
          <a:p>
            <a:fld id="{9AA40207-1116-4CA4-9771-61E7484DE223}" type="slidenum">
              <a:rPr lang="en-IN" smtClean="0"/>
              <a:pPr/>
              <a:t>51</a:t>
            </a:fld>
            <a:endParaRPr lang="en-IN" dirty="0"/>
          </a:p>
        </p:txBody>
      </p:sp>
      <p:sp>
        <p:nvSpPr>
          <p:cNvPr id="7" name="Content Placeholder 2">
            <a:extLst>
              <a:ext uri="{FF2B5EF4-FFF2-40B4-BE49-F238E27FC236}">
                <a16:creationId xmlns:a16="http://schemas.microsoft.com/office/drawing/2014/main" id="{87EA8AD3-D212-5EE7-CD06-1266D2762B3C}"/>
              </a:ext>
            </a:extLst>
          </p:cNvPr>
          <p:cNvSpPr txBox="1">
            <a:spLocks/>
          </p:cNvSpPr>
          <p:nvPr/>
        </p:nvSpPr>
        <p:spPr>
          <a:xfrm>
            <a:off x="1028700" y="1133087"/>
            <a:ext cx="9867900" cy="48082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5">
                  <a:lumMod val="75000"/>
                </a:schemeClr>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5">
                  <a:lumMod val="75000"/>
                </a:schemeClr>
              </a:buClr>
              <a:buFont typeface="Courier New" panose="02070309020205020404" pitchFamily="49" charset="0"/>
              <a:buChar char="o"/>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2200" dirty="0">
                <a:solidFill>
                  <a:schemeClr val="accent1"/>
                </a:solidFill>
              </a:rPr>
              <a:t>It is a measure of the </a:t>
            </a:r>
            <a:r>
              <a:rPr lang="en-US" sz="2200" dirty="0">
                <a:solidFill>
                  <a:schemeClr val="accent1"/>
                </a:solidFill>
                <a:highlight>
                  <a:srgbClr val="FFFF00"/>
                </a:highlight>
              </a:rPr>
              <a:t>asymmetry of the probability distribution </a:t>
            </a:r>
            <a:r>
              <a:rPr lang="en-US" sz="2200" dirty="0">
                <a:solidFill>
                  <a:schemeClr val="accent1"/>
                </a:solidFill>
              </a:rPr>
              <a:t>of a real-valued random variable about its mean. </a:t>
            </a:r>
          </a:p>
          <a:p>
            <a:pPr algn="just">
              <a:lnSpc>
                <a:spcPct val="100000"/>
              </a:lnSpc>
            </a:pPr>
            <a:r>
              <a:rPr lang="en-US" sz="2200" dirty="0"/>
              <a:t>The skewness value can be positive, zero, negative, or undefined.</a:t>
            </a:r>
          </a:p>
          <a:p>
            <a:pPr algn="just">
              <a:lnSpc>
                <a:spcPct val="100000"/>
              </a:lnSpc>
            </a:pPr>
            <a:r>
              <a:rPr lang="en-US" sz="2200" dirty="0"/>
              <a:t>For Unimodal Distribution:</a:t>
            </a:r>
          </a:p>
          <a:p>
            <a:pPr lvl="1" algn="just">
              <a:lnSpc>
                <a:spcPct val="100000"/>
              </a:lnSpc>
            </a:pPr>
            <a:r>
              <a:rPr lang="en-US" sz="1800" b="1" dirty="0"/>
              <a:t>Symmetric</a:t>
            </a:r>
            <a:r>
              <a:rPr lang="en-US" sz="1800" dirty="0"/>
              <a:t>: Even on either side of mean (</a:t>
            </a:r>
            <a:r>
              <a:rPr lang="en-US" sz="1800" dirty="0">
                <a:highlight>
                  <a:srgbClr val="FFFF00"/>
                </a:highlight>
              </a:rPr>
              <a:t>mean= median= mode</a:t>
            </a:r>
            <a:r>
              <a:rPr lang="en-US" sz="1800" dirty="0"/>
              <a:t>)</a:t>
            </a:r>
          </a:p>
          <a:p>
            <a:pPr lvl="1" algn="just">
              <a:lnSpc>
                <a:spcPct val="100000"/>
              </a:lnSpc>
            </a:pPr>
            <a:r>
              <a:rPr lang="en-US" sz="1800" b="1" dirty="0"/>
              <a:t>Positive skew</a:t>
            </a:r>
            <a:r>
              <a:rPr lang="en-US" sz="1800" dirty="0"/>
              <a:t>: tail is on the right side of the distribution  (mean &gt; median)</a:t>
            </a:r>
            <a:endParaRPr lang="en-US" sz="1800" b="1" dirty="0"/>
          </a:p>
          <a:p>
            <a:pPr lvl="1" algn="just">
              <a:lnSpc>
                <a:spcPct val="100000"/>
              </a:lnSpc>
            </a:pPr>
            <a:r>
              <a:rPr lang="en-US" sz="1800" b="1" dirty="0"/>
              <a:t>Negative skew</a:t>
            </a:r>
            <a:r>
              <a:rPr lang="en-US" sz="1800" dirty="0"/>
              <a:t>: tail is on the left side of the distribution (mean &lt; median)</a:t>
            </a:r>
          </a:p>
          <a:p>
            <a:pPr lvl="1" algn="just">
              <a:lnSpc>
                <a:spcPct val="100000"/>
              </a:lnSpc>
            </a:pPr>
            <a:endParaRPr lang="en-US" sz="1800" dirty="0"/>
          </a:p>
        </p:txBody>
      </p:sp>
      <p:pic>
        <p:nvPicPr>
          <p:cNvPr id="1028" name="Picture 4">
            <a:extLst>
              <a:ext uri="{FF2B5EF4-FFF2-40B4-BE49-F238E27FC236}">
                <a16:creationId xmlns:a16="http://schemas.microsoft.com/office/drawing/2014/main" id="{3250C9C6-EA1E-ABCA-95B7-732CA35826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7025" y="4018062"/>
            <a:ext cx="5638800" cy="2130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15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1BDDEF-D3AA-BD18-E63C-06A435725C68}"/>
              </a:ext>
            </a:extLst>
          </p:cNvPr>
          <p:cNvSpPr txBox="1"/>
          <p:nvPr/>
        </p:nvSpPr>
        <p:spPr>
          <a:xfrm>
            <a:off x="4158762" y="167054"/>
            <a:ext cx="6909288" cy="923330"/>
          </a:xfrm>
          <a:prstGeom prst="rect">
            <a:avLst/>
          </a:prstGeom>
          <a:noFill/>
        </p:spPr>
        <p:txBody>
          <a:bodyPr wrap="square" rtlCol="0">
            <a:spAutoFit/>
          </a:bodyPr>
          <a:lstStyle/>
          <a:p>
            <a:r>
              <a:rPr lang="en-US" dirty="0"/>
              <a:t>Questions:</a:t>
            </a:r>
          </a:p>
          <a:p>
            <a:r>
              <a:rPr lang="en-US" dirty="0"/>
              <a:t>For the following given data set (Only for </a:t>
            </a:r>
            <a:r>
              <a:rPr lang="en-US" dirty="0" err="1"/>
              <a:t>Y_test</a:t>
            </a:r>
            <a:r>
              <a:rPr lang="en-US" dirty="0"/>
              <a:t>), you have to calculate mean, std deviation, variance,  MAE, MSE, RMSE and R2 Score.</a:t>
            </a:r>
          </a:p>
        </p:txBody>
      </p:sp>
      <p:pic>
        <p:nvPicPr>
          <p:cNvPr id="4" name="Picture 3">
            <a:extLst>
              <a:ext uri="{FF2B5EF4-FFF2-40B4-BE49-F238E27FC236}">
                <a16:creationId xmlns:a16="http://schemas.microsoft.com/office/drawing/2014/main" id="{9D2669E9-004B-1048-539C-390D7AAF99DB}"/>
              </a:ext>
            </a:extLst>
          </p:cNvPr>
          <p:cNvPicPr>
            <a:picLocks noChangeAspect="1"/>
          </p:cNvPicPr>
          <p:nvPr/>
        </p:nvPicPr>
        <p:blipFill>
          <a:blip r:embed="rId2"/>
          <a:stretch>
            <a:fillRect/>
          </a:stretch>
        </p:blipFill>
        <p:spPr>
          <a:xfrm>
            <a:off x="4320687" y="1623307"/>
            <a:ext cx="5876112" cy="2481968"/>
          </a:xfrm>
          <a:prstGeom prst="rect">
            <a:avLst/>
          </a:prstGeom>
        </p:spPr>
      </p:pic>
      <p:pic>
        <p:nvPicPr>
          <p:cNvPr id="6" name="Picture 5">
            <a:extLst>
              <a:ext uri="{FF2B5EF4-FFF2-40B4-BE49-F238E27FC236}">
                <a16:creationId xmlns:a16="http://schemas.microsoft.com/office/drawing/2014/main" id="{8DFF0ADF-870F-6690-E691-BEE6BDA55731}"/>
              </a:ext>
            </a:extLst>
          </p:cNvPr>
          <p:cNvPicPr>
            <a:picLocks noChangeAspect="1"/>
          </p:cNvPicPr>
          <p:nvPr/>
        </p:nvPicPr>
        <p:blipFill>
          <a:blip r:embed="rId3"/>
          <a:stretch>
            <a:fillRect/>
          </a:stretch>
        </p:blipFill>
        <p:spPr>
          <a:xfrm>
            <a:off x="319971" y="351720"/>
            <a:ext cx="2971800" cy="6429375"/>
          </a:xfrm>
          <a:prstGeom prst="rect">
            <a:avLst/>
          </a:prstGeom>
        </p:spPr>
      </p:pic>
    </p:spTree>
    <p:extLst>
      <p:ext uri="{BB962C8B-B14F-4D97-AF65-F5344CB8AC3E}">
        <p14:creationId xmlns:p14="http://schemas.microsoft.com/office/powerpoint/2010/main" val="31448310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E51557-8152-4300-FF96-E80B1664A2E0}"/>
              </a:ext>
            </a:extLst>
          </p:cNvPr>
          <p:cNvSpPr txBox="1"/>
          <p:nvPr/>
        </p:nvSpPr>
        <p:spPr>
          <a:xfrm>
            <a:off x="722648" y="601322"/>
            <a:ext cx="10983799" cy="1200329"/>
          </a:xfrm>
          <a:prstGeom prst="rect">
            <a:avLst/>
          </a:prstGeom>
          <a:noFill/>
        </p:spPr>
        <p:txBody>
          <a:bodyPr wrap="square" lIns="91440" tIns="45720" rIns="91440" bIns="45720" rtlCol="0" anchor="t">
            <a:spAutoFit/>
          </a:bodyPr>
          <a:lstStyle/>
          <a:p>
            <a:r>
              <a:rPr lang="en-US" sz="3600" b="1" dirty="0">
                <a:solidFill>
                  <a:srgbClr val="FF0000"/>
                </a:solidFill>
                <a:ea typeface="+mn-lt"/>
                <a:cs typeface="+mn-lt"/>
              </a:rPr>
              <a:t>Linear Regression</a:t>
            </a:r>
            <a:br>
              <a:rPr lang="en-US" sz="3600" b="1" dirty="0">
                <a:solidFill>
                  <a:srgbClr val="FF0000"/>
                </a:solidFill>
                <a:ea typeface="+mn-lt"/>
                <a:cs typeface="+mn-lt"/>
              </a:rPr>
            </a:br>
            <a:endParaRPr lang="en-US" sz="3600" b="1" dirty="0">
              <a:solidFill>
                <a:srgbClr val="FF0000"/>
              </a:solidFill>
              <a:ea typeface="+mn-lt"/>
              <a:cs typeface="+mn-lt"/>
            </a:endParaRPr>
          </a:p>
        </p:txBody>
      </p:sp>
      <p:sp>
        <p:nvSpPr>
          <p:cNvPr id="4" name="Rectangle 3">
            <a:extLst>
              <a:ext uri="{FF2B5EF4-FFF2-40B4-BE49-F238E27FC236}">
                <a16:creationId xmlns:a16="http://schemas.microsoft.com/office/drawing/2014/main" id="{C4A881E8-9D94-8823-F509-0C298D4FFC20}"/>
              </a:ext>
            </a:extLst>
          </p:cNvPr>
          <p:cNvSpPr/>
          <p:nvPr/>
        </p:nvSpPr>
        <p:spPr>
          <a:xfrm>
            <a:off x="660687" y="1801651"/>
            <a:ext cx="11428532" cy="3369512"/>
          </a:xfrm>
          <a:prstGeom prst="rect">
            <a:avLst/>
          </a:prstGeom>
        </p:spPr>
        <p:txBody>
          <a:bodyPr wrap="square" lIns="91440" tIns="45720" rIns="91440" bIns="45720" anchor="t">
            <a:spAutoFit/>
          </a:bodyPr>
          <a:lstStyle/>
          <a:p>
            <a:pPr marL="285750" indent="-285750">
              <a:lnSpc>
                <a:spcPct val="150000"/>
              </a:lnSpc>
              <a:buFont typeface="Arial,Sans-Serif"/>
              <a:buChar char="•"/>
            </a:pPr>
            <a:r>
              <a:rPr lang="en-US" dirty="0"/>
              <a:t>Linearity </a:t>
            </a:r>
          </a:p>
          <a:p>
            <a:pPr marL="285750" indent="-285750">
              <a:lnSpc>
                <a:spcPct val="150000"/>
              </a:lnSpc>
              <a:buFont typeface="Arial,Sans-Serif"/>
              <a:buChar char="•"/>
            </a:pPr>
            <a:r>
              <a:rPr lang="en-US" dirty="0"/>
              <a:t>Linear Regression estimates real values (cost of houses, number of calls, total sales , etc.)  </a:t>
            </a:r>
          </a:p>
          <a:p>
            <a:pPr marL="285750" indent="-285750">
              <a:lnSpc>
                <a:spcPct val="150000"/>
              </a:lnSpc>
              <a:buFont typeface="Arial,Sans-Serif"/>
              <a:buChar char="•"/>
            </a:pPr>
            <a:r>
              <a:rPr lang="en-US" dirty="0"/>
              <a:t>Base is continuous variables. </a:t>
            </a:r>
          </a:p>
          <a:p>
            <a:pPr marL="285750" indent="-285750">
              <a:lnSpc>
                <a:spcPct val="150000"/>
              </a:lnSpc>
              <a:buFont typeface="Arial,Sans-Serif"/>
              <a:buChar char="•"/>
            </a:pPr>
            <a:r>
              <a:rPr lang="en-US" dirty="0"/>
              <a:t>Establish a relationship between the </a:t>
            </a:r>
            <a:r>
              <a:rPr lang="en-US" dirty="0">
                <a:highlight>
                  <a:srgbClr val="FFFF00"/>
                </a:highlight>
              </a:rPr>
              <a:t>independent</a:t>
            </a:r>
            <a:r>
              <a:rPr lang="en-US" dirty="0"/>
              <a:t> and </a:t>
            </a:r>
            <a:r>
              <a:rPr lang="en-US" dirty="0">
                <a:highlight>
                  <a:srgbClr val="FFFF00"/>
                </a:highlight>
              </a:rPr>
              <a:t>dependent</a:t>
            </a:r>
            <a:r>
              <a:rPr lang="en-US" dirty="0"/>
              <a:t> variables by fitting the best line. </a:t>
            </a:r>
          </a:p>
          <a:p>
            <a:pPr marL="285750" indent="-285750">
              <a:lnSpc>
                <a:spcPct val="150000"/>
              </a:lnSpc>
              <a:buFont typeface="Arial,Sans-Serif"/>
              <a:buChar char="•"/>
            </a:pPr>
            <a:r>
              <a:rPr lang="en-US" dirty="0"/>
              <a:t>This best-fit line is known as the regression line and is represented by a linear equation  </a:t>
            </a:r>
            <a:r>
              <a:rPr lang="en-US" b="1" dirty="0">
                <a:highlight>
                  <a:srgbClr val="FFFF00"/>
                </a:highlight>
              </a:rPr>
              <a:t>Y= b1X + b0. </a:t>
            </a:r>
            <a:r>
              <a:rPr lang="en-US" b="1" dirty="0">
                <a:highlight>
                  <a:srgbClr val="FFFF00"/>
                </a:highlight>
                <a:latin typeface="Montserrat"/>
                <a:ea typeface="Verdana"/>
              </a:rPr>
              <a:t>      </a:t>
            </a:r>
          </a:p>
          <a:p>
            <a:pPr marL="285750" indent="-285750">
              <a:lnSpc>
                <a:spcPct val="150000"/>
              </a:lnSpc>
              <a:buFont typeface="Arial,Sans-Serif"/>
              <a:buChar char="•"/>
            </a:pPr>
            <a:endParaRPr lang="en-US" dirty="0"/>
          </a:p>
          <a:p>
            <a:pPr>
              <a:lnSpc>
                <a:spcPct val="150000"/>
              </a:lnSpc>
            </a:pPr>
            <a:endParaRPr lang="en-US" dirty="0">
              <a:latin typeface="Montserrat"/>
              <a:ea typeface="Verdana"/>
            </a:endParaRPr>
          </a:p>
          <a:p>
            <a:pPr marL="285750" indent="-285750">
              <a:lnSpc>
                <a:spcPct val="150000"/>
              </a:lnSpc>
              <a:buFont typeface="Arial,Sans-Serif"/>
              <a:buChar char="•"/>
            </a:pPr>
            <a:endParaRPr lang="en-US" dirty="0">
              <a:latin typeface="Montserrat"/>
              <a:ea typeface="Verdana"/>
            </a:endParaRPr>
          </a:p>
        </p:txBody>
      </p:sp>
    </p:spTree>
    <p:extLst>
      <p:ext uri="{BB962C8B-B14F-4D97-AF65-F5344CB8AC3E}">
        <p14:creationId xmlns:p14="http://schemas.microsoft.com/office/powerpoint/2010/main" val="9326907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027CD5-9DCE-696E-B20C-0C79B5C80157}"/>
              </a:ext>
            </a:extLst>
          </p:cNvPr>
          <p:cNvSpPr txBox="1"/>
          <p:nvPr/>
        </p:nvSpPr>
        <p:spPr>
          <a:xfrm>
            <a:off x="722648" y="1201487"/>
            <a:ext cx="10983799" cy="1200329"/>
          </a:xfrm>
          <a:prstGeom prst="rect">
            <a:avLst/>
          </a:prstGeom>
          <a:noFill/>
        </p:spPr>
        <p:txBody>
          <a:bodyPr wrap="square" lIns="91440" tIns="45720" rIns="91440" bIns="45720" rtlCol="0" anchor="t">
            <a:spAutoFit/>
          </a:bodyPr>
          <a:lstStyle/>
          <a:p>
            <a:r>
              <a:rPr lang="en-US" sz="3600" b="1" dirty="0">
                <a:ea typeface="+mn-lt"/>
                <a:cs typeface="+mn-lt"/>
              </a:rPr>
              <a:t>Linear Regression :</a:t>
            </a:r>
            <a:r>
              <a:rPr lang="en-US" sz="3600" dirty="0"/>
              <a:t>Example</a:t>
            </a:r>
            <a:br>
              <a:rPr lang="en-US" sz="3600" b="1" dirty="0">
                <a:ea typeface="+mn-lt"/>
                <a:cs typeface="+mn-lt"/>
              </a:rPr>
            </a:br>
            <a:endParaRPr lang="en-US" sz="3600" b="1" dirty="0">
              <a:ea typeface="+mn-lt"/>
              <a:cs typeface="+mn-lt"/>
            </a:endParaRPr>
          </a:p>
        </p:txBody>
      </p:sp>
      <p:sp>
        <p:nvSpPr>
          <p:cNvPr id="3" name="Rectangle 2">
            <a:extLst>
              <a:ext uri="{FF2B5EF4-FFF2-40B4-BE49-F238E27FC236}">
                <a16:creationId xmlns:a16="http://schemas.microsoft.com/office/drawing/2014/main" id="{4961701A-1A6E-282F-16D7-2D121B06027C}"/>
              </a:ext>
            </a:extLst>
          </p:cNvPr>
          <p:cNvSpPr/>
          <p:nvPr/>
        </p:nvSpPr>
        <p:spPr>
          <a:xfrm>
            <a:off x="722648" y="1939874"/>
            <a:ext cx="11428532" cy="3369512"/>
          </a:xfrm>
          <a:prstGeom prst="rect">
            <a:avLst/>
          </a:prstGeom>
        </p:spPr>
        <p:txBody>
          <a:bodyPr wrap="square" lIns="91440" tIns="45720" rIns="91440" bIns="45720" anchor="t">
            <a:spAutoFit/>
          </a:bodyPr>
          <a:lstStyle/>
          <a:p>
            <a:pPr marL="285750" indent="-285750">
              <a:lnSpc>
                <a:spcPct val="150000"/>
              </a:lnSpc>
              <a:buFont typeface="Arial,Sans-Serif"/>
              <a:buChar char="•"/>
            </a:pPr>
            <a:r>
              <a:rPr lang="en-US" dirty="0"/>
              <a:t>Linear equation Y= b1X + b0. </a:t>
            </a:r>
          </a:p>
          <a:p>
            <a:pPr marL="285750" indent="-285750">
              <a:lnSpc>
                <a:spcPct val="150000"/>
              </a:lnSpc>
              <a:buFont typeface="Arial,Sans-Serif"/>
              <a:buChar char="•"/>
            </a:pPr>
            <a:r>
              <a:rPr lang="en-US" dirty="0"/>
              <a:t>Remember your childhood </a:t>
            </a:r>
          </a:p>
          <a:p>
            <a:pPr marL="285750" indent="-285750">
              <a:lnSpc>
                <a:spcPct val="150000"/>
              </a:lnSpc>
              <a:buFont typeface="Arial,Sans-Serif"/>
              <a:buChar char="•"/>
            </a:pPr>
            <a:r>
              <a:rPr lang="en-US" dirty="0"/>
              <a:t>Teacher assigns a task- Arrange all the children in the class height-wise </a:t>
            </a:r>
          </a:p>
          <a:p>
            <a:pPr marL="285750" indent="-285750">
              <a:lnSpc>
                <a:spcPct val="150000"/>
              </a:lnSpc>
              <a:buFont typeface="Arial,Sans-Serif"/>
              <a:buChar char="•"/>
            </a:pPr>
            <a:r>
              <a:rPr lang="en-US" dirty="0"/>
              <a:t>What you as a child would have done?  </a:t>
            </a:r>
          </a:p>
          <a:p>
            <a:pPr marL="285750" indent="-285750">
              <a:lnSpc>
                <a:spcPct val="150000"/>
              </a:lnSpc>
              <a:buFont typeface="Arial,Sans-Serif"/>
              <a:buChar char="•"/>
            </a:pPr>
            <a:r>
              <a:rPr lang="en-US" dirty="0"/>
              <a:t>Look (visually analyze) at the height and build of people and arrange them using a combination of these visible parameters</a:t>
            </a:r>
          </a:p>
          <a:p>
            <a:pPr>
              <a:lnSpc>
                <a:spcPct val="150000"/>
              </a:lnSpc>
            </a:pPr>
            <a:endParaRPr lang="en-US" dirty="0">
              <a:latin typeface="Montserrat"/>
              <a:ea typeface="Verdana"/>
            </a:endParaRPr>
          </a:p>
          <a:p>
            <a:pPr marL="285750" indent="-285750">
              <a:lnSpc>
                <a:spcPct val="150000"/>
              </a:lnSpc>
              <a:buFont typeface="Arial,Sans-Serif"/>
              <a:buChar char="•"/>
            </a:pPr>
            <a:endParaRPr lang="en-US" dirty="0">
              <a:latin typeface="Montserrat"/>
              <a:ea typeface="Verdana"/>
            </a:endParaRPr>
          </a:p>
        </p:txBody>
      </p:sp>
    </p:spTree>
    <p:extLst>
      <p:ext uri="{BB962C8B-B14F-4D97-AF65-F5344CB8AC3E}">
        <p14:creationId xmlns:p14="http://schemas.microsoft.com/office/powerpoint/2010/main" val="4521492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C53202-A367-72A6-2644-D2C897D92750}"/>
              </a:ext>
            </a:extLst>
          </p:cNvPr>
          <p:cNvSpPr txBox="1"/>
          <p:nvPr/>
        </p:nvSpPr>
        <p:spPr>
          <a:xfrm>
            <a:off x="722648" y="1201487"/>
            <a:ext cx="10983799" cy="1200329"/>
          </a:xfrm>
          <a:prstGeom prst="rect">
            <a:avLst/>
          </a:prstGeom>
          <a:noFill/>
        </p:spPr>
        <p:txBody>
          <a:bodyPr wrap="square" lIns="91440" tIns="45720" rIns="91440" bIns="45720" rtlCol="0" anchor="t">
            <a:spAutoFit/>
          </a:bodyPr>
          <a:lstStyle/>
          <a:p>
            <a:r>
              <a:rPr lang="en-US" sz="3600" b="1" dirty="0">
                <a:ea typeface="+mn-lt"/>
                <a:cs typeface="+mn-lt"/>
              </a:rPr>
              <a:t>Linear Regression :</a:t>
            </a:r>
            <a:r>
              <a:rPr lang="en-US" sz="3600" dirty="0"/>
              <a:t>Example</a:t>
            </a:r>
            <a:br>
              <a:rPr lang="en-US" sz="3600" b="1" dirty="0">
                <a:ea typeface="+mn-lt"/>
                <a:cs typeface="+mn-lt"/>
              </a:rPr>
            </a:br>
            <a:endParaRPr lang="en-US" sz="3600" b="1" dirty="0">
              <a:ea typeface="+mn-lt"/>
              <a:cs typeface="+mn-lt"/>
            </a:endParaRPr>
          </a:p>
        </p:txBody>
      </p:sp>
      <p:sp>
        <p:nvSpPr>
          <p:cNvPr id="3" name="Rectangle 2">
            <a:extLst>
              <a:ext uri="{FF2B5EF4-FFF2-40B4-BE49-F238E27FC236}">
                <a16:creationId xmlns:a16="http://schemas.microsoft.com/office/drawing/2014/main" id="{BBBEE4E7-C752-343F-F9F6-3D5849573443}"/>
              </a:ext>
            </a:extLst>
          </p:cNvPr>
          <p:cNvSpPr/>
          <p:nvPr/>
        </p:nvSpPr>
        <p:spPr>
          <a:xfrm>
            <a:off x="722648" y="1939874"/>
            <a:ext cx="11428532" cy="3369512"/>
          </a:xfrm>
          <a:prstGeom prst="rect">
            <a:avLst/>
          </a:prstGeom>
        </p:spPr>
        <p:txBody>
          <a:bodyPr wrap="square" lIns="91440" tIns="45720" rIns="91440" bIns="45720" anchor="t">
            <a:spAutoFit/>
          </a:bodyPr>
          <a:lstStyle/>
          <a:p>
            <a:pPr marL="285750" indent="-285750">
              <a:lnSpc>
                <a:spcPct val="150000"/>
              </a:lnSpc>
              <a:buFont typeface="Arial,Sans-Serif"/>
              <a:buChar char="•"/>
            </a:pPr>
            <a:r>
              <a:rPr lang="en-US" dirty="0"/>
              <a:t>This is a linear regression in real life! </a:t>
            </a:r>
          </a:p>
          <a:p>
            <a:pPr marL="285750" indent="-285750">
              <a:lnSpc>
                <a:spcPct val="150000"/>
              </a:lnSpc>
              <a:buFont typeface="Arial,Sans-Serif"/>
              <a:buChar char="•"/>
            </a:pPr>
            <a:r>
              <a:rPr lang="en-US" dirty="0"/>
              <a:t>The child has figured out that height and build would be correlated to the weight by a relationship, which looks like the equation above. </a:t>
            </a:r>
          </a:p>
          <a:p>
            <a:pPr marL="285750" indent="-285750">
              <a:lnSpc>
                <a:spcPct val="150000"/>
              </a:lnSpc>
              <a:buFont typeface="Arial,Sans-Serif"/>
              <a:buChar char="•"/>
            </a:pPr>
            <a:r>
              <a:rPr lang="en-US" dirty="0"/>
              <a:t>Y – Dependent Variable </a:t>
            </a:r>
          </a:p>
          <a:p>
            <a:pPr marL="285750" indent="-285750">
              <a:lnSpc>
                <a:spcPct val="150000"/>
              </a:lnSpc>
              <a:buFont typeface="Arial,Sans-Serif"/>
              <a:buChar char="•"/>
            </a:pPr>
            <a:r>
              <a:rPr lang="en-US" dirty="0"/>
              <a:t>a – Slope </a:t>
            </a:r>
          </a:p>
          <a:p>
            <a:pPr marL="285750" indent="-285750">
              <a:lnSpc>
                <a:spcPct val="150000"/>
              </a:lnSpc>
              <a:buFont typeface="Arial,Sans-Serif"/>
              <a:buChar char="•"/>
            </a:pPr>
            <a:r>
              <a:rPr lang="en-US" dirty="0"/>
              <a:t>X – Independent variable </a:t>
            </a:r>
          </a:p>
          <a:p>
            <a:pPr marL="285750" indent="-285750">
              <a:lnSpc>
                <a:spcPct val="150000"/>
              </a:lnSpc>
              <a:buFont typeface="Arial,Sans-Serif"/>
              <a:buChar char="•"/>
            </a:pPr>
            <a:r>
              <a:rPr lang="en-US" dirty="0"/>
              <a:t>b – Intercept (the predicted value of Y when the X is 0)</a:t>
            </a:r>
            <a:endParaRPr lang="en-US" dirty="0">
              <a:latin typeface="Montserrat"/>
              <a:ea typeface="Verdana"/>
            </a:endParaRPr>
          </a:p>
          <a:p>
            <a:pPr marL="285750" indent="-285750">
              <a:lnSpc>
                <a:spcPct val="150000"/>
              </a:lnSpc>
              <a:buFont typeface="Arial,Sans-Serif"/>
              <a:buChar char="•"/>
            </a:pPr>
            <a:endParaRPr lang="en-US" dirty="0">
              <a:latin typeface="Montserrat"/>
              <a:ea typeface="Verdana"/>
            </a:endParaRPr>
          </a:p>
        </p:txBody>
      </p:sp>
    </p:spTree>
    <p:extLst>
      <p:ext uri="{BB962C8B-B14F-4D97-AF65-F5344CB8AC3E}">
        <p14:creationId xmlns:p14="http://schemas.microsoft.com/office/powerpoint/2010/main" val="6073983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1B046F-C132-92D6-F732-8EDAD74E205C}"/>
              </a:ext>
            </a:extLst>
          </p:cNvPr>
          <p:cNvSpPr txBox="1"/>
          <p:nvPr/>
        </p:nvSpPr>
        <p:spPr>
          <a:xfrm>
            <a:off x="722648" y="1201487"/>
            <a:ext cx="10983799" cy="646331"/>
          </a:xfrm>
          <a:prstGeom prst="rect">
            <a:avLst/>
          </a:prstGeom>
          <a:noFill/>
        </p:spPr>
        <p:txBody>
          <a:bodyPr wrap="square" lIns="91440" tIns="45720" rIns="91440" bIns="45720" rtlCol="0" anchor="t">
            <a:spAutoFit/>
          </a:bodyPr>
          <a:lstStyle/>
          <a:p>
            <a:r>
              <a:rPr lang="en-US" sz="3600" b="1" dirty="0">
                <a:ea typeface="+mn-lt"/>
                <a:cs typeface="+mn-lt"/>
              </a:rPr>
              <a:t>Linear Regression :</a:t>
            </a:r>
            <a:r>
              <a:rPr lang="en-US" sz="3600" dirty="0"/>
              <a:t>Example</a:t>
            </a:r>
            <a:endParaRPr lang="en-US" sz="3600" b="1" dirty="0">
              <a:ea typeface="+mn-lt"/>
              <a:cs typeface="+mn-lt"/>
            </a:endParaRPr>
          </a:p>
        </p:txBody>
      </p:sp>
      <p:pic>
        <p:nvPicPr>
          <p:cNvPr id="3" name="Picture 2">
            <a:extLst>
              <a:ext uri="{FF2B5EF4-FFF2-40B4-BE49-F238E27FC236}">
                <a16:creationId xmlns:a16="http://schemas.microsoft.com/office/drawing/2014/main" id="{0A6F125B-109A-B928-6B12-0AAA41C7CB5F}"/>
              </a:ext>
            </a:extLst>
          </p:cNvPr>
          <p:cNvPicPr>
            <a:picLocks noChangeAspect="1"/>
          </p:cNvPicPr>
          <p:nvPr/>
        </p:nvPicPr>
        <p:blipFill>
          <a:blip r:embed="rId2"/>
          <a:stretch>
            <a:fillRect/>
          </a:stretch>
        </p:blipFill>
        <p:spPr>
          <a:xfrm>
            <a:off x="2650940" y="1816777"/>
            <a:ext cx="6890119" cy="3839736"/>
          </a:xfrm>
          <a:prstGeom prst="rect">
            <a:avLst/>
          </a:prstGeom>
        </p:spPr>
      </p:pic>
    </p:spTree>
    <p:extLst>
      <p:ext uri="{BB962C8B-B14F-4D97-AF65-F5344CB8AC3E}">
        <p14:creationId xmlns:p14="http://schemas.microsoft.com/office/powerpoint/2010/main" val="2134731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775950-6841-3122-FCB3-BDDA30863C0B}"/>
              </a:ext>
            </a:extLst>
          </p:cNvPr>
          <p:cNvSpPr txBox="1"/>
          <p:nvPr/>
        </p:nvSpPr>
        <p:spPr>
          <a:xfrm>
            <a:off x="722648" y="1201487"/>
            <a:ext cx="10983799" cy="646331"/>
          </a:xfrm>
          <a:prstGeom prst="rect">
            <a:avLst/>
          </a:prstGeom>
          <a:noFill/>
        </p:spPr>
        <p:txBody>
          <a:bodyPr wrap="square" lIns="91440" tIns="45720" rIns="91440" bIns="45720" rtlCol="0" anchor="t">
            <a:spAutoFit/>
          </a:bodyPr>
          <a:lstStyle/>
          <a:p>
            <a:r>
              <a:rPr lang="en-US" sz="3600" b="1" dirty="0">
                <a:ea typeface="+mn-lt"/>
                <a:cs typeface="+mn-lt"/>
              </a:rPr>
              <a:t>Use Case: Score Prediction </a:t>
            </a:r>
          </a:p>
        </p:txBody>
      </p:sp>
      <p:sp>
        <p:nvSpPr>
          <p:cNvPr id="3" name="TextBox 2">
            <a:extLst>
              <a:ext uri="{FF2B5EF4-FFF2-40B4-BE49-F238E27FC236}">
                <a16:creationId xmlns:a16="http://schemas.microsoft.com/office/drawing/2014/main" id="{DCBFCD33-107A-DBA5-D0C6-B8BC63DF790B}"/>
              </a:ext>
            </a:extLst>
          </p:cNvPr>
          <p:cNvSpPr txBox="1"/>
          <p:nvPr/>
        </p:nvSpPr>
        <p:spPr>
          <a:xfrm>
            <a:off x="1148315" y="1951672"/>
            <a:ext cx="10196625" cy="2092881"/>
          </a:xfrm>
          <a:prstGeom prst="rect">
            <a:avLst/>
          </a:prstGeom>
          <a:noFill/>
        </p:spPr>
        <p:txBody>
          <a:bodyPr wrap="square">
            <a:spAutoFit/>
          </a:bodyPr>
          <a:lstStyle/>
          <a:p>
            <a:r>
              <a:rPr lang="en-US" sz="2000" dirty="0">
                <a:solidFill>
                  <a:schemeClr val="bg1"/>
                </a:solidFill>
                <a:highlight>
                  <a:srgbClr val="0000FF"/>
                </a:highlight>
              </a:rPr>
              <a:t>Problem Statement </a:t>
            </a:r>
          </a:p>
          <a:p>
            <a:r>
              <a:rPr lang="en-US" dirty="0"/>
              <a:t>Build a model to predict salary based on the number of years of experience. </a:t>
            </a:r>
          </a:p>
          <a:p>
            <a:endParaRPr lang="en-US" dirty="0"/>
          </a:p>
          <a:p>
            <a:endParaRPr lang="en-US" dirty="0"/>
          </a:p>
          <a:p>
            <a:r>
              <a:rPr lang="en-US" sz="2000" dirty="0">
                <a:solidFill>
                  <a:schemeClr val="bg1"/>
                </a:solidFill>
                <a:highlight>
                  <a:srgbClr val="0000FF"/>
                </a:highlight>
              </a:rPr>
              <a:t>Data</a:t>
            </a:r>
            <a:r>
              <a:rPr lang="en-US" dirty="0"/>
              <a:t> </a:t>
            </a:r>
          </a:p>
          <a:p>
            <a:r>
              <a:rPr lang="en-US" dirty="0"/>
              <a:t>Use the Salary Data dataset and analyze the relationship between </a:t>
            </a:r>
            <a:r>
              <a:rPr lang="en-US" dirty="0" err="1"/>
              <a:t>YearsExperience</a:t>
            </a:r>
            <a:r>
              <a:rPr lang="en-US" dirty="0"/>
              <a:t> and Salary variables using a linear regression</a:t>
            </a:r>
          </a:p>
        </p:txBody>
      </p:sp>
    </p:spTree>
    <p:extLst>
      <p:ext uri="{BB962C8B-B14F-4D97-AF65-F5344CB8AC3E}">
        <p14:creationId xmlns:p14="http://schemas.microsoft.com/office/powerpoint/2010/main" val="33687256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1D3702-C4A1-635E-4098-DB39663EB833}"/>
              </a:ext>
            </a:extLst>
          </p:cNvPr>
          <p:cNvSpPr txBox="1"/>
          <p:nvPr/>
        </p:nvSpPr>
        <p:spPr>
          <a:xfrm>
            <a:off x="1018110" y="821986"/>
            <a:ext cx="5651291" cy="923330"/>
          </a:xfrm>
          <a:prstGeom prst="rect">
            <a:avLst/>
          </a:prstGeom>
          <a:noFill/>
        </p:spPr>
        <p:txBody>
          <a:bodyPr wrap="none" lIns="91440" tIns="45720" rIns="91440" bIns="45720" rtlCol="0" anchor="t">
            <a:spAutoFit/>
          </a:bodyPr>
          <a:lstStyle/>
          <a:p>
            <a:r>
              <a:rPr lang="en-US" sz="3600" b="1" dirty="0">
                <a:solidFill>
                  <a:srgbClr val="FF0000"/>
                </a:solidFill>
                <a:ea typeface="+mn-lt"/>
                <a:cs typeface="+mn-lt"/>
              </a:rPr>
              <a:t>Machine Learning Key Terms</a:t>
            </a:r>
            <a:br>
              <a:rPr lang="en-US" dirty="0">
                <a:solidFill>
                  <a:srgbClr val="FF0000"/>
                </a:solidFill>
              </a:rPr>
            </a:br>
            <a:endParaRPr lang="en-US" dirty="0">
              <a:solidFill>
                <a:srgbClr val="FF0000"/>
              </a:solidFill>
            </a:endParaRPr>
          </a:p>
        </p:txBody>
      </p:sp>
      <p:sp>
        <p:nvSpPr>
          <p:cNvPr id="3" name="TextBox 2">
            <a:extLst>
              <a:ext uri="{FF2B5EF4-FFF2-40B4-BE49-F238E27FC236}">
                <a16:creationId xmlns:a16="http://schemas.microsoft.com/office/drawing/2014/main" id="{9348BB3B-4457-FF16-E34E-A75FD15F7073}"/>
              </a:ext>
            </a:extLst>
          </p:cNvPr>
          <p:cNvSpPr txBox="1"/>
          <p:nvPr/>
        </p:nvSpPr>
        <p:spPr>
          <a:xfrm>
            <a:off x="1169377" y="1852973"/>
            <a:ext cx="6252915" cy="14252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000" b="1" dirty="0">
                <a:highlight>
                  <a:srgbClr val="FFFF00"/>
                </a:highlight>
                <a:latin typeface="Montserrat"/>
                <a:ea typeface="+mn-lt"/>
                <a:cs typeface="+mn-lt"/>
              </a:rPr>
              <a:t>Hours-</a:t>
            </a:r>
            <a:r>
              <a:rPr lang="en-US" sz="2000" b="1" dirty="0">
                <a:latin typeface="Montserrat"/>
                <a:ea typeface="+mn-lt"/>
                <a:cs typeface="+mn-lt"/>
              </a:rPr>
              <a:t> Independent Variable </a:t>
            </a:r>
            <a:r>
              <a:rPr lang="en-US" sz="2000" b="1" dirty="0">
                <a:latin typeface="Montserrat"/>
                <a:ea typeface="+mn-lt"/>
                <a:cs typeface="+mn-lt"/>
                <a:sym typeface="Wingdings" panose="05000000000000000000" pitchFamily="2" charset="2"/>
              </a:rPr>
              <a:t> X Predictor</a:t>
            </a:r>
          </a:p>
          <a:p>
            <a:pPr algn="just">
              <a:lnSpc>
                <a:spcPct val="150000"/>
              </a:lnSpc>
            </a:pPr>
            <a:r>
              <a:rPr lang="en-US" sz="2000" b="1" dirty="0">
                <a:highlight>
                  <a:srgbClr val="FFFF00"/>
                </a:highlight>
                <a:latin typeface="Montserrat"/>
                <a:ea typeface="+mn-lt"/>
                <a:cs typeface="+mn-lt"/>
                <a:sym typeface="Wingdings" panose="05000000000000000000" pitchFamily="2" charset="2"/>
              </a:rPr>
              <a:t>Scores</a:t>
            </a:r>
            <a:r>
              <a:rPr lang="en-US" sz="2000" b="1" dirty="0">
                <a:latin typeface="Montserrat"/>
                <a:ea typeface="+mn-lt"/>
                <a:cs typeface="+mn-lt"/>
                <a:sym typeface="Wingdings" panose="05000000000000000000" pitchFamily="2" charset="2"/>
              </a:rPr>
              <a:t> – Dependent Variable Y Response</a:t>
            </a:r>
            <a:endParaRPr lang="en-US" sz="2000" b="1" dirty="0">
              <a:latin typeface="Montserrat"/>
              <a:ea typeface="+mn-lt"/>
              <a:cs typeface="+mn-lt"/>
            </a:endParaRPr>
          </a:p>
          <a:p>
            <a:pPr marL="285750" indent="-285750" algn="just">
              <a:lnSpc>
                <a:spcPct val="150000"/>
              </a:lnSpc>
              <a:buFont typeface="Arial"/>
              <a:buChar char="•"/>
            </a:pPr>
            <a:endParaRPr lang="en-US" sz="2000" b="1" dirty="0">
              <a:latin typeface="Montserrat"/>
              <a:cs typeface="Arial"/>
            </a:endParaRPr>
          </a:p>
        </p:txBody>
      </p:sp>
      <p:pic>
        <p:nvPicPr>
          <p:cNvPr id="4" name="Picture 3">
            <a:extLst>
              <a:ext uri="{FF2B5EF4-FFF2-40B4-BE49-F238E27FC236}">
                <a16:creationId xmlns:a16="http://schemas.microsoft.com/office/drawing/2014/main" id="{03EA76BC-3635-5B20-C64E-122602EEFEAF}"/>
              </a:ext>
            </a:extLst>
          </p:cNvPr>
          <p:cNvPicPr>
            <a:picLocks noChangeAspect="1"/>
          </p:cNvPicPr>
          <p:nvPr/>
        </p:nvPicPr>
        <p:blipFill>
          <a:blip r:embed="rId2"/>
          <a:stretch>
            <a:fillRect/>
          </a:stretch>
        </p:blipFill>
        <p:spPr>
          <a:xfrm>
            <a:off x="9054648" y="1400432"/>
            <a:ext cx="1967975" cy="4104657"/>
          </a:xfrm>
          <a:prstGeom prst="rect">
            <a:avLst/>
          </a:prstGeom>
        </p:spPr>
      </p:pic>
    </p:spTree>
    <p:extLst>
      <p:ext uri="{BB962C8B-B14F-4D97-AF65-F5344CB8AC3E}">
        <p14:creationId xmlns:p14="http://schemas.microsoft.com/office/powerpoint/2010/main" val="23436329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41554E-A2BF-608B-E461-69962CD4D218}"/>
              </a:ext>
            </a:extLst>
          </p:cNvPr>
          <p:cNvSpPr txBox="1"/>
          <p:nvPr/>
        </p:nvSpPr>
        <p:spPr>
          <a:xfrm>
            <a:off x="1477560" y="1369135"/>
            <a:ext cx="8772226" cy="646331"/>
          </a:xfrm>
          <a:prstGeom prst="rect">
            <a:avLst/>
          </a:prstGeom>
          <a:noFill/>
        </p:spPr>
        <p:txBody>
          <a:bodyPr wrap="square" lIns="91440" tIns="45720" rIns="91440" bIns="45720" rtlCol="0" anchor="t">
            <a:spAutoFit/>
          </a:bodyPr>
          <a:lstStyle/>
          <a:p>
            <a:r>
              <a:rPr lang="en-US" sz="3600" b="1" dirty="0">
                <a:ea typeface="+mn-lt"/>
                <a:cs typeface="+mn-lt"/>
              </a:rPr>
              <a:t>Linear Regression : Hands On</a:t>
            </a:r>
          </a:p>
        </p:txBody>
      </p:sp>
      <p:pic>
        <p:nvPicPr>
          <p:cNvPr id="3" name="Picture 2">
            <a:extLst>
              <a:ext uri="{FF2B5EF4-FFF2-40B4-BE49-F238E27FC236}">
                <a16:creationId xmlns:a16="http://schemas.microsoft.com/office/drawing/2014/main" id="{C75CB29D-B3DE-908F-AC48-D451D93F3134}"/>
              </a:ext>
            </a:extLst>
          </p:cNvPr>
          <p:cNvPicPr>
            <a:picLocks noChangeAspect="1"/>
          </p:cNvPicPr>
          <p:nvPr/>
        </p:nvPicPr>
        <p:blipFill>
          <a:blip r:embed="rId2"/>
          <a:stretch>
            <a:fillRect/>
          </a:stretch>
        </p:blipFill>
        <p:spPr>
          <a:xfrm>
            <a:off x="2851998" y="2267205"/>
            <a:ext cx="5771008" cy="3346785"/>
          </a:xfrm>
          <a:prstGeom prst="rect">
            <a:avLst/>
          </a:prstGeom>
        </p:spPr>
      </p:pic>
    </p:spTree>
    <p:extLst>
      <p:ext uri="{BB962C8B-B14F-4D97-AF65-F5344CB8AC3E}">
        <p14:creationId xmlns:p14="http://schemas.microsoft.com/office/powerpoint/2010/main" val="4081744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6;p11">
            <a:extLst>
              <a:ext uri="{FF2B5EF4-FFF2-40B4-BE49-F238E27FC236}">
                <a16:creationId xmlns:a16="http://schemas.microsoft.com/office/drawing/2014/main" id="{687F9DB8-B025-F765-70D3-93F06F39FE09}"/>
              </a:ext>
            </a:extLst>
          </p:cNvPr>
          <p:cNvSpPr txBox="1">
            <a:spLocks/>
          </p:cNvSpPr>
          <p:nvPr/>
        </p:nvSpPr>
        <p:spPr>
          <a:xfrm>
            <a:off x="517963" y="161700"/>
            <a:ext cx="8269800" cy="6354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dirty="0">
                <a:solidFill>
                  <a:schemeClr val="accent2">
                    <a:lumMod val="75000"/>
                  </a:schemeClr>
                </a:solidFill>
              </a:rPr>
              <a:t>AI Landscape</a:t>
            </a:r>
          </a:p>
        </p:txBody>
      </p:sp>
      <p:sp>
        <p:nvSpPr>
          <p:cNvPr id="3" name="Google Shape;57;p11">
            <a:extLst>
              <a:ext uri="{FF2B5EF4-FFF2-40B4-BE49-F238E27FC236}">
                <a16:creationId xmlns:a16="http://schemas.microsoft.com/office/drawing/2014/main" id="{18A99607-2863-1234-462E-C4B3BDFD4155}"/>
              </a:ext>
            </a:extLst>
          </p:cNvPr>
          <p:cNvSpPr txBox="1">
            <a:spLocks/>
          </p:cNvSpPr>
          <p:nvPr/>
        </p:nvSpPr>
        <p:spPr>
          <a:xfrm>
            <a:off x="8595300" y="0"/>
            <a:ext cx="548700" cy="323400"/>
          </a:xfrm>
          <a:prstGeom prst="rect">
            <a:avLst/>
          </a:prstGeom>
        </p:spPr>
        <p:txBody>
          <a:bodyPr spcFirstLastPara="1" vert="horz" wrap="square" lIns="91425" tIns="91425" rIns="91425" bIns="91425" rtlCol="0" anchor="ctr" anchorCtr="0">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solidFill>
                  <a:srgbClr val="434343"/>
                </a:solidFill>
              </a:rPr>
              <a:pPr/>
              <a:t>6</a:t>
            </a:fld>
            <a:endParaRPr lang="en">
              <a:solidFill>
                <a:srgbClr val="434343"/>
              </a:solidFill>
            </a:endParaRPr>
          </a:p>
        </p:txBody>
      </p:sp>
      <p:sp>
        <p:nvSpPr>
          <p:cNvPr id="4" name="Google Shape;58;p11">
            <a:extLst>
              <a:ext uri="{FF2B5EF4-FFF2-40B4-BE49-F238E27FC236}">
                <a16:creationId xmlns:a16="http://schemas.microsoft.com/office/drawing/2014/main" id="{ADB37172-946F-87BE-4B25-87F61477FCA5}"/>
              </a:ext>
            </a:extLst>
          </p:cNvPr>
          <p:cNvSpPr txBox="1">
            <a:spLocks noGrp="1"/>
          </p:cNvSpPr>
          <p:nvPr>
            <p:ph type="sldNum" idx="12"/>
          </p:nvPr>
        </p:nvSpPr>
        <p:spPr>
          <a:xfrm>
            <a:off x="8173149" y="4749434"/>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000"/>
              <a:buFont typeface="Lato"/>
              <a:buNone/>
            </a:pPr>
            <a:fld id="{00000000-1234-1234-1234-123412341234}" type="slidenum">
              <a:rPr lang="en"/>
              <a:t>6</a:t>
            </a:fld>
            <a:endParaRPr/>
          </a:p>
        </p:txBody>
      </p:sp>
      <p:pic>
        <p:nvPicPr>
          <p:cNvPr id="5" name="Google Shape;59;p11">
            <a:extLst>
              <a:ext uri="{FF2B5EF4-FFF2-40B4-BE49-F238E27FC236}">
                <a16:creationId xmlns:a16="http://schemas.microsoft.com/office/drawing/2014/main" id="{8D969B2D-1250-9B0A-6F23-A03BE732F445}"/>
              </a:ext>
            </a:extLst>
          </p:cNvPr>
          <p:cNvPicPr preferRelativeResize="0"/>
          <p:nvPr/>
        </p:nvPicPr>
        <p:blipFill>
          <a:blip r:embed="rId2">
            <a:alphaModFix/>
          </a:blip>
          <a:stretch>
            <a:fillRect/>
          </a:stretch>
        </p:blipFill>
        <p:spPr>
          <a:xfrm>
            <a:off x="443550" y="1126425"/>
            <a:ext cx="5429712" cy="4324805"/>
          </a:xfrm>
          <a:prstGeom prst="rect">
            <a:avLst/>
          </a:prstGeom>
          <a:noFill/>
          <a:ln>
            <a:noFill/>
          </a:ln>
        </p:spPr>
      </p:pic>
    </p:spTree>
    <p:extLst>
      <p:ext uri="{BB962C8B-B14F-4D97-AF65-F5344CB8AC3E}">
        <p14:creationId xmlns:p14="http://schemas.microsoft.com/office/powerpoint/2010/main" val="5014526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84;p28">
            <a:extLst>
              <a:ext uri="{FF2B5EF4-FFF2-40B4-BE49-F238E27FC236}">
                <a16:creationId xmlns:a16="http://schemas.microsoft.com/office/drawing/2014/main" id="{A076A8AE-A60F-0AC1-2EBF-1886955E34D8}"/>
              </a:ext>
            </a:extLst>
          </p:cNvPr>
          <p:cNvPicPr preferRelativeResize="0"/>
          <p:nvPr/>
        </p:nvPicPr>
        <p:blipFill>
          <a:blip r:embed="rId2">
            <a:alphaModFix/>
          </a:blip>
          <a:stretch>
            <a:fillRect/>
          </a:stretch>
        </p:blipFill>
        <p:spPr>
          <a:xfrm>
            <a:off x="1676399" y="1496889"/>
            <a:ext cx="8839202" cy="3213278"/>
          </a:xfrm>
          <a:prstGeom prst="rect">
            <a:avLst/>
          </a:prstGeom>
          <a:noFill/>
          <a:ln>
            <a:noFill/>
          </a:ln>
        </p:spPr>
      </p:pic>
    </p:spTree>
    <p:extLst>
      <p:ext uri="{BB962C8B-B14F-4D97-AF65-F5344CB8AC3E}">
        <p14:creationId xmlns:p14="http://schemas.microsoft.com/office/powerpoint/2010/main" val="18015502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90;p29">
            <a:extLst>
              <a:ext uri="{FF2B5EF4-FFF2-40B4-BE49-F238E27FC236}">
                <a16:creationId xmlns:a16="http://schemas.microsoft.com/office/drawing/2014/main" id="{7D00634F-AEE9-352F-08BF-E119A2A9E63C}"/>
              </a:ext>
            </a:extLst>
          </p:cNvPr>
          <p:cNvPicPr preferRelativeResize="0"/>
          <p:nvPr/>
        </p:nvPicPr>
        <p:blipFill>
          <a:blip r:embed="rId2">
            <a:alphaModFix/>
          </a:blip>
          <a:stretch>
            <a:fillRect/>
          </a:stretch>
        </p:blipFill>
        <p:spPr>
          <a:xfrm>
            <a:off x="873369" y="1363225"/>
            <a:ext cx="8839199" cy="3703327"/>
          </a:xfrm>
          <a:prstGeom prst="rect">
            <a:avLst/>
          </a:prstGeom>
          <a:noFill/>
          <a:ln>
            <a:noFill/>
          </a:ln>
        </p:spPr>
      </p:pic>
    </p:spTree>
    <p:extLst>
      <p:ext uri="{BB962C8B-B14F-4D97-AF65-F5344CB8AC3E}">
        <p14:creationId xmlns:p14="http://schemas.microsoft.com/office/powerpoint/2010/main" val="1366600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96;p30">
            <a:extLst>
              <a:ext uri="{FF2B5EF4-FFF2-40B4-BE49-F238E27FC236}">
                <a16:creationId xmlns:a16="http://schemas.microsoft.com/office/drawing/2014/main" id="{6AEE1634-5A75-6A32-534E-9734AAE95418}"/>
              </a:ext>
            </a:extLst>
          </p:cNvPr>
          <p:cNvPicPr preferRelativeResize="0"/>
          <p:nvPr/>
        </p:nvPicPr>
        <p:blipFill>
          <a:blip r:embed="rId2">
            <a:alphaModFix/>
          </a:blip>
          <a:stretch>
            <a:fillRect/>
          </a:stretch>
        </p:blipFill>
        <p:spPr>
          <a:xfrm>
            <a:off x="1550377" y="1110762"/>
            <a:ext cx="8793308" cy="4444636"/>
          </a:xfrm>
          <a:prstGeom prst="rect">
            <a:avLst/>
          </a:prstGeom>
          <a:noFill/>
          <a:ln>
            <a:noFill/>
          </a:ln>
        </p:spPr>
      </p:pic>
    </p:spTree>
    <p:extLst>
      <p:ext uri="{BB962C8B-B14F-4D97-AF65-F5344CB8AC3E}">
        <p14:creationId xmlns:p14="http://schemas.microsoft.com/office/powerpoint/2010/main" val="13916276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E78B5-5682-4394-8583-5CBFF0E8EAFB}"/>
              </a:ext>
            </a:extLst>
          </p:cNvPr>
          <p:cNvSpPr txBox="1"/>
          <p:nvPr/>
        </p:nvSpPr>
        <p:spPr>
          <a:xfrm>
            <a:off x="500910" y="248255"/>
            <a:ext cx="4240958" cy="461665"/>
          </a:xfrm>
          <a:prstGeom prst="rect">
            <a:avLst/>
          </a:prstGeom>
          <a:noFill/>
        </p:spPr>
        <p:txBody>
          <a:bodyPr wrap="square" lIns="91440" tIns="45720" rIns="91440" bIns="45720" rtlCol="0" anchor="t">
            <a:spAutoFit/>
          </a:bodyPr>
          <a:lstStyle/>
          <a:p>
            <a:r>
              <a:rPr lang="en-US" sz="2400" b="1" dirty="0">
                <a:solidFill>
                  <a:srgbClr val="FF0000"/>
                </a:solidFill>
                <a:latin typeface="Montserrat"/>
              </a:rPr>
              <a:t>Evaluation Metrics</a:t>
            </a:r>
          </a:p>
        </p:txBody>
      </p:sp>
      <p:sp>
        <p:nvSpPr>
          <p:cNvPr id="3" name="Rectangle 2">
            <a:extLst>
              <a:ext uri="{FF2B5EF4-FFF2-40B4-BE49-F238E27FC236}">
                <a16:creationId xmlns:a16="http://schemas.microsoft.com/office/drawing/2014/main" id="{7F71E699-D090-2E16-A63C-D7FA7550F483}"/>
              </a:ext>
            </a:extLst>
          </p:cNvPr>
          <p:cNvSpPr/>
          <p:nvPr/>
        </p:nvSpPr>
        <p:spPr>
          <a:xfrm>
            <a:off x="500910" y="1256211"/>
            <a:ext cx="5992098" cy="1707519"/>
          </a:xfrm>
          <a:prstGeom prst="rect">
            <a:avLst/>
          </a:prstGeom>
        </p:spPr>
        <p:txBody>
          <a:bodyPr wrap="square" lIns="91440" tIns="45720" rIns="91440" bIns="45720" anchor="t">
            <a:spAutoFit/>
          </a:bodyPr>
          <a:lstStyle/>
          <a:p>
            <a:pPr marL="285750" indent="-285750">
              <a:lnSpc>
                <a:spcPct val="150000"/>
              </a:lnSpc>
              <a:buFont typeface="Arial,Sans-Serif"/>
              <a:buChar char="•"/>
            </a:pPr>
            <a:r>
              <a:rPr lang="en-US" dirty="0">
                <a:latin typeface="Montserrat"/>
                <a:ea typeface="Verdana"/>
              </a:rPr>
              <a:t>Mean Absolute Error (MAE) </a:t>
            </a:r>
          </a:p>
          <a:p>
            <a:pPr marL="285750" indent="-285750">
              <a:lnSpc>
                <a:spcPct val="150000"/>
              </a:lnSpc>
              <a:buFont typeface="Arial,Sans-Serif"/>
              <a:buChar char="•"/>
            </a:pPr>
            <a:r>
              <a:rPr lang="en-US" dirty="0">
                <a:latin typeface="Montserrat"/>
                <a:ea typeface="Verdana"/>
              </a:rPr>
              <a:t>Mean Squared Error (MSE) </a:t>
            </a:r>
          </a:p>
          <a:p>
            <a:pPr marL="285750" indent="-285750">
              <a:lnSpc>
                <a:spcPct val="150000"/>
              </a:lnSpc>
              <a:buFont typeface="Arial,Sans-Serif"/>
              <a:buChar char="•"/>
            </a:pPr>
            <a:r>
              <a:rPr lang="en-US" dirty="0">
                <a:latin typeface="Montserrat"/>
                <a:ea typeface="Verdana"/>
              </a:rPr>
              <a:t>Root Mean Squared Error (RMSE) </a:t>
            </a:r>
          </a:p>
          <a:p>
            <a:pPr marL="285750" indent="-285750">
              <a:lnSpc>
                <a:spcPct val="150000"/>
              </a:lnSpc>
              <a:buFont typeface="Arial,Sans-Serif"/>
              <a:buChar char="•"/>
            </a:pPr>
            <a:endParaRPr lang="en-US" dirty="0">
              <a:latin typeface="Montserrat"/>
              <a:ea typeface="Verdana"/>
            </a:endParaRPr>
          </a:p>
        </p:txBody>
      </p:sp>
      <p:pic>
        <p:nvPicPr>
          <p:cNvPr id="5" name="Picture 4">
            <a:extLst>
              <a:ext uri="{FF2B5EF4-FFF2-40B4-BE49-F238E27FC236}">
                <a16:creationId xmlns:a16="http://schemas.microsoft.com/office/drawing/2014/main" id="{40A85C26-6B7C-55C6-0599-AEFA880892A3}"/>
              </a:ext>
            </a:extLst>
          </p:cNvPr>
          <p:cNvPicPr>
            <a:picLocks noChangeAspect="1"/>
          </p:cNvPicPr>
          <p:nvPr/>
        </p:nvPicPr>
        <p:blipFill>
          <a:blip r:embed="rId2"/>
          <a:stretch>
            <a:fillRect/>
          </a:stretch>
        </p:blipFill>
        <p:spPr>
          <a:xfrm>
            <a:off x="5758540" y="2587017"/>
            <a:ext cx="6431142" cy="4311872"/>
          </a:xfrm>
          <a:prstGeom prst="rect">
            <a:avLst/>
          </a:prstGeom>
        </p:spPr>
      </p:pic>
      <p:pic>
        <p:nvPicPr>
          <p:cNvPr id="6" name="Google Shape;196;p30">
            <a:extLst>
              <a:ext uri="{FF2B5EF4-FFF2-40B4-BE49-F238E27FC236}">
                <a16:creationId xmlns:a16="http://schemas.microsoft.com/office/drawing/2014/main" id="{5D3E95D8-0A78-39B3-D896-F6D3CA4A1862}"/>
              </a:ext>
            </a:extLst>
          </p:cNvPr>
          <p:cNvPicPr preferRelativeResize="0"/>
          <p:nvPr/>
        </p:nvPicPr>
        <p:blipFill rotWithShape="1">
          <a:blip r:embed="rId3">
            <a:alphaModFix/>
          </a:blip>
          <a:srcRect t="16236"/>
          <a:stretch/>
        </p:blipFill>
        <p:spPr>
          <a:xfrm>
            <a:off x="103902" y="3651238"/>
            <a:ext cx="5206652" cy="1950551"/>
          </a:xfrm>
          <a:prstGeom prst="rect">
            <a:avLst/>
          </a:prstGeom>
          <a:noFill/>
          <a:ln>
            <a:noFill/>
          </a:ln>
        </p:spPr>
      </p:pic>
    </p:spTree>
    <p:extLst>
      <p:ext uri="{BB962C8B-B14F-4D97-AF65-F5344CB8AC3E}">
        <p14:creationId xmlns:p14="http://schemas.microsoft.com/office/powerpoint/2010/main" val="33568165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182A4C-AB35-A6CC-E622-15F2F0064D49}"/>
              </a:ext>
            </a:extLst>
          </p:cNvPr>
          <p:cNvPicPr>
            <a:picLocks noChangeAspect="1"/>
          </p:cNvPicPr>
          <p:nvPr/>
        </p:nvPicPr>
        <p:blipFill>
          <a:blip r:embed="rId2"/>
          <a:stretch>
            <a:fillRect/>
          </a:stretch>
        </p:blipFill>
        <p:spPr>
          <a:xfrm>
            <a:off x="354990" y="555746"/>
            <a:ext cx="5737694" cy="4165723"/>
          </a:xfrm>
          <a:prstGeom prst="rect">
            <a:avLst/>
          </a:prstGeom>
        </p:spPr>
      </p:pic>
      <p:pic>
        <p:nvPicPr>
          <p:cNvPr id="5" name="Picture 4">
            <a:extLst>
              <a:ext uri="{FF2B5EF4-FFF2-40B4-BE49-F238E27FC236}">
                <a16:creationId xmlns:a16="http://schemas.microsoft.com/office/drawing/2014/main" id="{917E8519-8AF5-04F9-ED58-6239FCFAFA95}"/>
              </a:ext>
            </a:extLst>
          </p:cNvPr>
          <p:cNvPicPr>
            <a:picLocks noChangeAspect="1"/>
          </p:cNvPicPr>
          <p:nvPr/>
        </p:nvPicPr>
        <p:blipFill>
          <a:blip r:embed="rId3"/>
          <a:stretch>
            <a:fillRect/>
          </a:stretch>
        </p:blipFill>
        <p:spPr>
          <a:xfrm>
            <a:off x="354990" y="5054478"/>
            <a:ext cx="6086475" cy="1514475"/>
          </a:xfrm>
          <a:prstGeom prst="rect">
            <a:avLst/>
          </a:prstGeom>
        </p:spPr>
      </p:pic>
    </p:spTree>
    <p:extLst>
      <p:ext uri="{BB962C8B-B14F-4D97-AF65-F5344CB8AC3E}">
        <p14:creationId xmlns:p14="http://schemas.microsoft.com/office/powerpoint/2010/main" val="2740625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CC1841-CBF2-16F3-5B36-EA49F7B773D0}"/>
              </a:ext>
            </a:extLst>
          </p:cNvPr>
          <p:cNvSpPr txBox="1"/>
          <p:nvPr/>
        </p:nvSpPr>
        <p:spPr>
          <a:xfrm>
            <a:off x="0" y="499099"/>
            <a:ext cx="11740509" cy="1200329"/>
          </a:xfrm>
          <a:prstGeom prst="rect">
            <a:avLst/>
          </a:prstGeom>
          <a:noFill/>
        </p:spPr>
        <p:txBody>
          <a:bodyPr wrap="square">
            <a:spAutoFit/>
          </a:bodyPr>
          <a:lstStyle/>
          <a:p>
            <a:pPr algn="l"/>
            <a:r>
              <a:rPr lang="en-US" b="1" i="0" dirty="0">
                <a:solidFill>
                  <a:srgbClr val="1B2437"/>
                </a:solidFill>
                <a:effectLst/>
                <a:latin typeface="Inter"/>
              </a:rPr>
              <a:t>What is R-squared?</a:t>
            </a:r>
          </a:p>
          <a:p>
            <a:pPr algn="l"/>
            <a:r>
              <a:rPr lang="en-US" b="0" i="0" dirty="0">
                <a:solidFill>
                  <a:srgbClr val="445578"/>
                </a:solidFill>
                <a:effectLst/>
                <a:latin typeface="Inter"/>
              </a:rPr>
              <a:t>R squared or Coefficient of determination, or R² is a measure that provides </a:t>
            </a:r>
            <a:r>
              <a:rPr lang="en-US" b="0" i="0" dirty="0">
                <a:effectLst/>
                <a:highlight>
                  <a:srgbClr val="FFFF00"/>
                </a:highlight>
                <a:latin typeface="Inter"/>
              </a:rPr>
              <a:t>information about the goodness of fit of the regression model</a:t>
            </a:r>
            <a:r>
              <a:rPr lang="en-US" b="0" i="0" dirty="0">
                <a:effectLst/>
                <a:latin typeface="Inter"/>
              </a:rPr>
              <a:t>.</a:t>
            </a:r>
            <a:r>
              <a:rPr lang="en-US" b="0" i="0" dirty="0">
                <a:solidFill>
                  <a:srgbClr val="445578"/>
                </a:solidFill>
                <a:effectLst/>
                <a:latin typeface="Inter"/>
              </a:rPr>
              <a:t> In simple terms, it is a statistical measure that tells how well the plotted regression line fits the actual data. R squared measures how much the variation is there in predicted and actual values in the regression model. </a:t>
            </a:r>
          </a:p>
        </p:txBody>
      </p:sp>
      <p:sp>
        <p:nvSpPr>
          <p:cNvPr id="4" name="TextBox 3">
            <a:extLst>
              <a:ext uri="{FF2B5EF4-FFF2-40B4-BE49-F238E27FC236}">
                <a16:creationId xmlns:a16="http://schemas.microsoft.com/office/drawing/2014/main" id="{D9515A79-E02B-D31B-BFEF-6AE49256E461}"/>
              </a:ext>
            </a:extLst>
          </p:cNvPr>
          <p:cNvSpPr txBox="1"/>
          <p:nvPr/>
        </p:nvSpPr>
        <p:spPr>
          <a:xfrm>
            <a:off x="12089" y="1890805"/>
            <a:ext cx="8557116" cy="369332"/>
          </a:xfrm>
          <a:prstGeom prst="rect">
            <a:avLst/>
          </a:prstGeom>
          <a:noFill/>
        </p:spPr>
        <p:txBody>
          <a:bodyPr wrap="square">
            <a:spAutoFit/>
          </a:bodyPr>
          <a:lstStyle/>
          <a:p>
            <a:pPr algn="l">
              <a:buFont typeface="Arial" panose="020B0604020202020204" pitchFamily="34" charset="0"/>
              <a:buChar char="•"/>
            </a:pPr>
            <a:r>
              <a:rPr lang="en-US" b="0" i="0" dirty="0">
                <a:solidFill>
                  <a:srgbClr val="445578"/>
                </a:solidFill>
                <a:effectLst/>
                <a:latin typeface="Inter"/>
              </a:rPr>
              <a:t>R-squared values ​​range from 0 to 1, usually expressed as a percentage from 0% to 100%.</a:t>
            </a:r>
          </a:p>
        </p:txBody>
      </p:sp>
      <p:sp>
        <p:nvSpPr>
          <p:cNvPr id="5" name="TextBox 4">
            <a:extLst>
              <a:ext uri="{FF2B5EF4-FFF2-40B4-BE49-F238E27FC236}">
                <a16:creationId xmlns:a16="http://schemas.microsoft.com/office/drawing/2014/main" id="{B3FDF25E-2E00-90C7-90CC-41FE05E03EF2}"/>
              </a:ext>
            </a:extLst>
          </p:cNvPr>
          <p:cNvSpPr txBox="1"/>
          <p:nvPr/>
        </p:nvSpPr>
        <p:spPr>
          <a:xfrm>
            <a:off x="3344374" y="0"/>
            <a:ext cx="4009293" cy="646331"/>
          </a:xfrm>
          <a:prstGeom prst="rect">
            <a:avLst/>
          </a:prstGeom>
          <a:noFill/>
        </p:spPr>
        <p:txBody>
          <a:bodyPr wrap="square" rtlCol="0">
            <a:spAutoFit/>
          </a:bodyPr>
          <a:lstStyle/>
          <a:p>
            <a:pPr algn="l"/>
            <a:r>
              <a:rPr lang="en-US" sz="3600" b="1" i="0" dirty="0">
                <a:solidFill>
                  <a:srgbClr val="FF0000"/>
                </a:solidFill>
                <a:effectLst/>
                <a:latin typeface="Inter"/>
              </a:rPr>
              <a:t>R-squared?</a:t>
            </a:r>
          </a:p>
        </p:txBody>
      </p:sp>
      <p:pic>
        <p:nvPicPr>
          <p:cNvPr id="14" name="Picture 13">
            <a:extLst>
              <a:ext uri="{FF2B5EF4-FFF2-40B4-BE49-F238E27FC236}">
                <a16:creationId xmlns:a16="http://schemas.microsoft.com/office/drawing/2014/main" id="{4046170D-389C-9799-54AE-1042BBCE9176}"/>
              </a:ext>
            </a:extLst>
          </p:cNvPr>
          <p:cNvPicPr>
            <a:picLocks noChangeAspect="1"/>
          </p:cNvPicPr>
          <p:nvPr/>
        </p:nvPicPr>
        <p:blipFill>
          <a:blip r:embed="rId2"/>
          <a:stretch>
            <a:fillRect/>
          </a:stretch>
        </p:blipFill>
        <p:spPr>
          <a:xfrm>
            <a:off x="235220" y="2503545"/>
            <a:ext cx="5113800" cy="1443411"/>
          </a:xfrm>
          <a:prstGeom prst="rect">
            <a:avLst/>
          </a:prstGeom>
        </p:spPr>
      </p:pic>
      <p:sp>
        <p:nvSpPr>
          <p:cNvPr id="16" name="TextBox 15">
            <a:extLst>
              <a:ext uri="{FF2B5EF4-FFF2-40B4-BE49-F238E27FC236}">
                <a16:creationId xmlns:a16="http://schemas.microsoft.com/office/drawing/2014/main" id="{E54FE803-DC5A-18E0-0EAC-E1C69DC00F96}"/>
              </a:ext>
            </a:extLst>
          </p:cNvPr>
          <p:cNvSpPr txBox="1"/>
          <p:nvPr/>
        </p:nvSpPr>
        <p:spPr>
          <a:xfrm>
            <a:off x="5870254" y="2467983"/>
            <a:ext cx="6530195" cy="1200329"/>
          </a:xfrm>
          <a:prstGeom prst="rect">
            <a:avLst/>
          </a:prstGeom>
          <a:noFill/>
        </p:spPr>
        <p:txBody>
          <a:bodyPr wrap="square">
            <a:spAutoFit/>
          </a:bodyPr>
          <a:lstStyle/>
          <a:p>
            <a:pPr algn="l"/>
            <a:r>
              <a:rPr lang="en-US" b="0" i="0" dirty="0">
                <a:solidFill>
                  <a:srgbClr val="445578"/>
                </a:solidFill>
                <a:effectLst/>
                <a:latin typeface="Inter"/>
              </a:rPr>
              <a:t>where:</a:t>
            </a:r>
          </a:p>
          <a:p>
            <a:pPr algn="l"/>
            <a:r>
              <a:rPr lang="en-US" b="0" i="0" dirty="0">
                <a:solidFill>
                  <a:srgbClr val="445578"/>
                </a:solidFill>
                <a:effectLst/>
                <a:latin typeface="Inter"/>
              </a:rPr>
              <a:t>SSR is the sum of squared residuals (i.e., the sum of squared errors)</a:t>
            </a:r>
          </a:p>
          <a:p>
            <a:pPr algn="l"/>
            <a:r>
              <a:rPr lang="en-US" b="0" i="0" dirty="0">
                <a:solidFill>
                  <a:srgbClr val="445578"/>
                </a:solidFill>
                <a:effectLst/>
                <a:latin typeface="Inter"/>
              </a:rPr>
              <a:t>SST is the total sum of squares (i.e., the sum of squared deviations from the mean)</a:t>
            </a:r>
          </a:p>
        </p:txBody>
      </p:sp>
      <p:pic>
        <p:nvPicPr>
          <p:cNvPr id="20" name="Picture 19">
            <a:extLst>
              <a:ext uri="{FF2B5EF4-FFF2-40B4-BE49-F238E27FC236}">
                <a16:creationId xmlns:a16="http://schemas.microsoft.com/office/drawing/2014/main" id="{45725681-48C1-4B24-3CF8-500FDD5C3C7C}"/>
              </a:ext>
            </a:extLst>
          </p:cNvPr>
          <p:cNvPicPr>
            <a:picLocks noChangeAspect="1"/>
          </p:cNvPicPr>
          <p:nvPr/>
        </p:nvPicPr>
        <p:blipFill>
          <a:blip r:embed="rId3"/>
          <a:stretch>
            <a:fillRect/>
          </a:stretch>
        </p:blipFill>
        <p:spPr>
          <a:xfrm>
            <a:off x="314326" y="3762735"/>
            <a:ext cx="3492968" cy="2578920"/>
          </a:xfrm>
          <a:prstGeom prst="rect">
            <a:avLst/>
          </a:prstGeom>
        </p:spPr>
      </p:pic>
      <p:pic>
        <p:nvPicPr>
          <p:cNvPr id="21" name="Picture 20">
            <a:extLst>
              <a:ext uri="{FF2B5EF4-FFF2-40B4-BE49-F238E27FC236}">
                <a16:creationId xmlns:a16="http://schemas.microsoft.com/office/drawing/2014/main" id="{EC352D5E-879F-5271-A061-38EF0CE4F7BB}"/>
              </a:ext>
            </a:extLst>
          </p:cNvPr>
          <p:cNvPicPr>
            <a:picLocks noChangeAspect="1"/>
          </p:cNvPicPr>
          <p:nvPr/>
        </p:nvPicPr>
        <p:blipFill>
          <a:blip r:embed="rId4"/>
          <a:stretch>
            <a:fillRect/>
          </a:stretch>
        </p:blipFill>
        <p:spPr>
          <a:xfrm>
            <a:off x="6714901" y="3698179"/>
            <a:ext cx="3492968" cy="2708031"/>
          </a:xfrm>
          <a:prstGeom prst="rect">
            <a:avLst/>
          </a:prstGeom>
        </p:spPr>
      </p:pic>
      <p:sp>
        <p:nvSpPr>
          <p:cNvPr id="22" name="TextBox 21">
            <a:extLst>
              <a:ext uri="{FF2B5EF4-FFF2-40B4-BE49-F238E27FC236}">
                <a16:creationId xmlns:a16="http://schemas.microsoft.com/office/drawing/2014/main" id="{0243BB4F-EDFA-957F-7114-6FF7196FEC2A}"/>
              </a:ext>
            </a:extLst>
          </p:cNvPr>
          <p:cNvSpPr txBox="1"/>
          <p:nvPr/>
        </p:nvSpPr>
        <p:spPr>
          <a:xfrm>
            <a:off x="314326" y="6341655"/>
            <a:ext cx="4530236" cy="369332"/>
          </a:xfrm>
          <a:prstGeom prst="rect">
            <a:avLst/>
          </a:prstGeom>
          <a:noFill/>
        </p:spPr>
        <p:txBody>
          <a:bodyPr wrap="square">
            <a:spAutoFit/>
          </a:bodyPr>
          <a:lstStyle/>
          <a:p>
            <a:r>
              <a:rPr lang="en-US" b="0" i="0" dirty="0">
                <a:solidFill>
                  <a:srgbClr val="445578"/>
                </a:solidFill>
                <a:effectLst/>
                <a:latin typeface="Inter"/>
              </a:rPr>
              <a:t>R squared value will be less than 0.5 or near 0.</a:t>
            </a:r>
            <a:endParaRPr lang="en-US" dirty="0"/>
          </a:p>
        </p:txBody>
      </p:sp>
      <p:sp>
        <p:nvSpPr>
          <p:cNvPr id="23" name="TextBox 22">
            <a:extLst>
              <a:ext uri="{FF2B5EF4-FFF2-40B4-BE49-F238E27FC236}">
                <a16:creationId xmlns:a16="http://schemas.microsoft.com/office/drawing/2014/main" id="{A2D6E2C7-5B23-1F9B-9D5E-5A244274CE1B}"/>
              </a:ext>
            </a:extLst>
          </p:cNvPr>
          <p:cNvSpPr txBox="1"/>
          <p:nvPr/>
        </p:nvSpPr>
        <p:spPr>
          <a:xfrm>
            <a:off x="7077810" y="6373497"/>
            <a:ext cx="2982790" cy="369332"/>
          </a:xfrm>
          <a:prstGeom prst="rect">
            <a:avLst/>
          </a:prstGeom>
          <a:noFill/>
        </p:spPr>
        <p:txBody>
          <a:bodyPr wrap="square">
            <a:spAutoFit/>
          </a:bodyPr>
          <a:lstStyle/>
          <a:p>
            <a:r>
              <a:rPr lang="en-US" b="0" i="0" dirty="0">
                <a:solidFill>
                  <a:srgbClr val="445578"/>
                </a:solidFill>
                <a:effectLst/>
                <a:latin typeface="Inter"/>
              </a:rPr>
              <a:t>R squared will be close to 1</a:t>
            </a:r>
            <a:endParaRPr lang="en-US" dirty="0"/>
          </a:p>
        </p:txBody>
      </p:sp>
      <p:cxnSp>
        <p:nvCxnSpPr>
          <p:cNvPr id="6" name="Straight Arrow Connector 5">
            <a:extLst>
              <a:ext uri="{FF2B5EF4-FFF2-40B4-BE49-F238E27FC236}">
                <a16:creationId xmlns:a16="http://schemas.microsoft.com/office/drawing/2014/main" id="{CA3540E7-92B1-990D-ED34-4E800868C7D5}"/>
              </a:ext>
            </a:extLst>
          </p:cNvPr>
          <p:cNvCxnSpPr>
            <a:cxnSpLocks/>
          </p:cNvCxnSpPr>
          <p:nvPr/>
        </p:nvCxnSpPr>
        <p:spPr>
          <a:xfrm flipH="1">
            <a:off x="4713933" y="2407467"/>
            <a:ext cx="424543" cy="1896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B3E643-EBF7-4063-AED2-CA643EEFA405}"/>
              </a:ext>
            </a:extLst>
          </p:cNvPr>
          <p:cNvSpPr txBox="1"/>
          <p:nvPr/>
        </p:nvSpPr>
        <p:spPr>
          <a:xfrm>
            <a:off x="5094514" y="2253450"/>
            <a:ext cx="1208315" cy="369332"/>
          </a:xfrm>
          <a:prstGeom prst="rect">
            <a:avLst/>
          </a:prstGeom>
          <a:noFill/>
        </p:spPr>
        <p:txBody>
          <a:bodyPr wrap="square" rtlCol="0">
            <a:spAutoFit/>
          </a:bodyPr>
          <a:lstStyle/>
          <a:p>
            <a:r>
              <a:rPr lang="en-US" dirty="0"/>
              <a:t>Predicated</a:t>
            </a:r>
          </a:p>
        </p:txBody>
      </p:sp>
      <p:cxnSp>
        <p:nvCxnSpPr>
          <p:cNvPr id="13" name="Straight Arrow Connector 12">
            <a:extLst>
              <a:ext uri="{FF2B5EF4-FFF2-40B4-BE49-F238E27FC236}">
                <a16:creationId xmlns:a16="http://schemas.microsoft.com/office/drawing/2014/main" id="{BB427621-65FF-2859-57DB-77403A7DA66F}"/>
              </a:ext>
            </a:extLst>
          </p:cNvPr>
          <p:cNvCxnSpPr>
            <a:cxnSpLocks/>
          </p:cNvCxnSpPr>
          <p:nvPr/>
        </p:nvCxnSpPr>
        <p:spPr>
          <a:xfrm flipH="1" flipV="1">
            <a:off x="4689213" y="3379204"/>
            <a:ext cx="403235" cy="5166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C6F27CC-3798-284C-3974-855502B6753F}"/>
              </a:ext>
            </a:extLst>
          </p:cNvPr>
          <p:cNvSpPr txBox="1"/>
          <p:nvPr/>
        </p:nvSpPr>
        <p:spPr>
          <a:xfrm>
            <a:off x="5073206" y="3724795"/>
            <a:ext cx="1556194" cy="369332"/>
          </a:xfrm>
          <a:prstGeom prst="rect">
            <a:avLst/>
          </a:prstGeom>
          <a:noFill/>
        </p:spPr>
        <p:txBody>
          <a:bodyPr wrap="square" rtlCol="0">
            <a:spAutoFit/>
          </a:bodyPr>
          <a:lstStyle/>
          <a:p>
            <a:r>
              <a:rPr lang="en-US" dirty="0"/>
              <a:t>Actual Mean</a:t>
            </a:r>
          </a:p>
        </p:txBody>
      </p:sp>
    </p:spTree>
    <p:extLst>
      <p:ext uri="{BB962C8B-B14F-4D97-AF65-F5344CB8AC3E}">
        <p14:creationId xmlns:p14="http://schemas.microsoft.com/office/powerpoint/2010/main" val="32921816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F3F89D-D0C8-5960-2792-D7E7FD42036F}"/>
              </a:ext>
            </a:extLst>
          </p:cNvPr>
          <p:cNvPicPr>
            <a:picLocks noChangeAspect="1"/>
          </p:cNvPicPr>
          <p:nvPr/>
        </p:nvPicPr>
        <p:blipFill>
          <a:blip r:embed="rId2"/>
          <a:stretch>
            <a:fillRect/>
          </a:stretch>
        </p:blipFill>
        <p:spPr>
          <a:xfrm>
            <a:off x="183031" y="211747"/>
            <a:ext cx="8572451" cy="4843829"/>
          </a:xfrm>
          <a:prstGeom prst="rect">
            <a:avLst/>
          </a:prstGeom>
        </p:spPr>
      </p:pic>
      <p:pic>
        <p:nvPicPr>
          <p:cNvPr id="8" name="Picture 7">
            <a:extLst>
              <a:ext uri="{FF2B5EF4-FFF2-40B4-BE49-F238E27FC236}">
                <a16:creationId xmlns:a16="http://schemas.microsoft.com/office/drawing/2014/main" id="{E955888B-37D4-1B27-6864-B811A8A9A4EC}"/>
              </a:ext>
            </a:extLst>
          </p:cNvPr>
          <p:cNvPicPr>
            <a:picLocks noChangeAspect="1"/>
          </p:cNvPicPr>
          <p:nvPr/>
        </p:nvPicPr>
        <p:blipFill rotWithShape="1">
          <a:blip r:embed="rId3"/>
          <a:srcRect l="56908" t="40416"/>
          <a:stretch/>
        </p:blipFill>
        <p:spPr>
          <a:xfrm>
            <a:off x="9300181" y="1634665"/>
            <a:ext cx="2175363" cy="1038591"/>
          </a:xfrm>
          <a:prstGeom prst="rect">
            <a:avLst/>
          </a:prstGeom>
        </p:spPr>
      </p:pic>
      <p:pic>
        <p:nvPicPr>
          <p:cNvPr id="9" name="Picture 8">
            <a:extLst>
              <a:ext uri="{FF2B5EF4-FFF2-40B4-BE49-F238E27FC236}">
                <a16:creationId xmlns:a16="http://schemas.microsoft.com/office/drawing/2014/main" id="{64524D95-1244-5D1B-71C1-694F28ADBA93}"/>
              </a:ext>
            </a:extLst>
          </p:cNvPr>
          <p:cNvPicPr>
            <a:picLocks noChangeAspect="1"/>
          </p:cNvPicPr>
          <p:nvPr/>
        </p:nvPicPr>
        <p:blipFill>
          <a:blip r:embed="rId4"/>
          <a:stretch>
            <a:fillRect/>
          </a:stretch>
        </p:blipFill>
        <p:spPr>
          <a:xfrm>
            <a:off x="9150466" y="3858006"/>
            <a:ext cx="2333625" cy="1104900"/>
          </a:xfrm>
          <a:prstGeom prst="rect">
            <a:avLst/>
          </a:prstGeom>
        </p:spPr>
      </p:pic>
      <p:sp>
        <p:nvSpPr>
          <p:cNvPr id="10" name="TextBox 9">
            <a:extLst>
              <a:ext uri="{FF2B5EF4-FFF2-40B4-BE49-F238E27FC236}">
                <a16:creationId xmlns:a16="http://schemas.microsoft.com/office/drawing/2014/main" id="{F673790E-C8F4-99EB-9B5A-CD60DF0056AD}"/>
              </a:ext>
            </a:extLst>
          </p:cNvPr>
          <p:cNvSpPr txBox="1"/>
          <p:nvPr/>
        </p:nvSpPr>
        <p:spPr>
          <a:xfrm>
            <a:off x="9735913" y="1073430"/>
            <a:ext cx="1799239" cy="646331"/>
          </a:xfrm>
          <a:prstGeom prst="rect">
            <a:avLst/>
          </a:prstGeom>
          <a:noFill/>
        </p:spPr>
        <p:txBody>
          <a:bodyPr wrap="square" rtlCol="0">
            <a:spAutoFit/>
          </a:bodyPr>
          <a:lstStyle/>
          <a:p>
            <a:r>
              <a:rPr lang="en-US" sz="3600" dirty="0">
                <a:solidFill>
                  <a:srgbClr val="FF0000"/>
                </a:solidFill>
              </a:rPr>
              <a:t>SSR</a:t>
            </a:r>
          </a:p>
        </p:txBody>
      </p:sp>
      <p:sp>
        <p:nvSpPr>
          <p:cNvPr id="11" name="TextBox 10">
            <a:extLst>
              <a:ext uri="{FF2B5EF4-FFF2-40B4-BE49-F238E27FC236}">
                <a16:creationId xmlns:a16="http://schemas.microsoft.com/office/drawing/2014/main" id="{642D1AFE-25D5-2CCF-D87C-0A9FF7AF8688}"/>
              </a:ext>
            </a:extLst>
          </p:cNvPr>
          <p:cNvSpPr txBox="1"/>
          <p:nvPr/>
        </p:nvSpPr>
        <p:spPr>
          <a:xfrm>
            <a:off x="9735913" y="3211675"/>
            <a:ext cx="1087175" cy="646331"/>
          </a:xfrm>
          <a:prstGeom prst="rect">
            <a:avLst/>
          </a:prstGeom>
          <a:noFill/>
        </p:spPr>
        <p:txBody>
          <a:bodyPr wrap="square" rtlCol="0">
            <a:spAutoFit/>
          </a:bodyPr>
          <a:lstStyle/>
          <a:p>
            <a:r>
              <a:rPr lang="en-US" sz="3600" dirty="0">
                <a:solidFill>
                  <a:srgbClr val="FF0000"/>
                </a:solidFill>
              </a:rPr>
              <a:t>SST</a:t>
            </a:r>
          </a:p>
        </p:txBody>
      </p:sp>
    </p:spTree>
    <p:extLst>
      <p:ext uri="{BB962C8B-B14F-4D97-AF65-F5344CB8AC3E}">
        <p14:creationId xmlns:p14="http://schemas.microsoft.com/office/powerpoint/2010/main" val="38817736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D864B4-8736-92BD-46EA-D56DA347C5C0}"/>
              </a:ext>
            </a:extLst>
          </p:cNvPr>
          <p:cNvPicPr>
            <a:picLocks noChangeAspect="1"/>
          </p:cNvPicPr>
          <p:nvPr/>
        </p:nvPicPr>
        <p:blipFill>
          <a:blip r:embed="rId2"/>
          <a:stretch>
            <a:fillRect/>
          </a:stretch>
        </p:blipFill>
        <p:spPr>
          <a:xfrm>
            <a:off x="239101" y="46532"/>
            <a:ext cx="4758246" cy="2688628"/>
          </a:xfrm>
          <a:prstGeom prst="rect">
            <a:avLst/>
          </a:prstGeom>
        </p:spPr>
      </p:pic>
      <p:pic>
        <p:nvPicPr>
          <p:cNvPr id="3" name="Picture 2">
            <a:extLst>
              <a:ext uri="{FF2B5EF4-FFF2-40B4-BE49-F238E27FC236}">
                <a16:creationId xmlns:a16="http://schemas.microsoft.com/office/drawing/2014/main" id="{8DCA7ECC-AFA1-E29A-1605-C67144038C3D}"/>
              </a:ext>
            </a:extLst>
          </p:cNvPr>
          <p:cNvPicPr>
            <a:picLocks noChangeAspect="1"/>
          </p:cNvPicPr>
          <p:nvPr/>
        </p:nvPicPr>
        <p:blipFill>
          <a:blip r:embed="rId3"/>
          <a:stretch>
            <a:fillRect/>
          </a:stretch>
        </p:blipFill>
        <p:spPr>
          <a:xfrm>
            <a:off x="96465" y="2603291"/>
            <a:ext cx="4842731" cy="3998793"/>
          </a:xfrm>
          <a:prstGeom prst="rect">
            <a:avLst/>
          </a:prstGeom>
        </p:spPr>
      </p:pic>
      <p:pic>
        <p:nvPicPr>
          <p:cNvPr id="5" name="Picture 4">
            <a:extLst>
              <a:ext uri="{FF2B5EF4-FFF2-40B4-BE49-F238E27FC236}">
                <a16:creationId xmlns:a16="http://schemas.microsoft.com/office/drawing/2014/main" id="{9BADDFF2-2BB9-9301-F27C-23CD48316C04}"/>
              </a:ext>
            </a:extLst>
          </p:cNvPr>
          <p:cNvPicPr>
            <a:picLocks noChangeAspect="1"/>
          </p:cNvPicPr>
          <p:nvPr/>
        </p:nvPicPr>
        <p:blipFill>
          <a:blip r:embed="rId4"/>
          <a:stretch>
            <a:fillRect/>
          </a:stretch>
        </p:blipFill>
        <p:spPr>
          <a:xfrm>
            <a:off x="7571391" y="314313"/>
            <a:ext cx="4562841" cy="1828289"/>
          </a:xfrm>
          <a:prstGeom prst="rect">
            <a:avLst/>
          </a:prstGeom>
        </p:spPr>
      </p:pic>
      <p:pic>
        <p:nvPicPr>
          <p:cNvPr id="7" name="Picture 6">
            <a:extLst>
              <a:ext uri="{FF2B5EF4-FFF2-40B4-BE49-F238E27FC236}">
                <a16:creationId xmlns:a16="http://schemas.microsoft.com/office/drawing/2014/main" id="{22FF727A-09C7-35AD-0860-FA69729BD510}"/>
              </a:ext>
            </a:extLst>
          </p:cNvPr>
          <p:cNvPicPr>
            <a:picLocks noChangeAspect="1"/>
          </p:cNvPicPr>
          <p:nvPr/>
        </p:nvPicPr>
        <p:blipFill>
          <a:blip r:embed="rId5"/>
          <a:stretch>
            <a:fillRect/>
          </a:stretch>
        </p:blipFill>
        <p:spPr>
          <a:xfrm>
            <a:off x="7101297" y="2428627"/>
            <a:ext cx="5061830" cy="4146697"/>
          </a:xfrm>
          <a:prstGeom prst="rect">
            <a:avLst/>
          </a:prstGeom>
        </p:spPr>
      </p:pic>
      <p:pic>
        <p:nvPicPr>
          <p:cNvPr id="9" name="Picture 8">
            <a:extLst>
              <a:ext uri="{FF2B5EF4-FFF2-40B4-BE49-F238E27FC236}">
                <a16:creationId xmlns:a16="http://schemas.microsoft.com/office/drawing/2014/main" id="{AFF40069-16C5-C75B-4B6B-A9138EDC11CE}"/>
              </a:ext>
            </a:extLst>
          </p:cNvPr>
          <p:cNvPicPr>
            <a:picLocks noChangeAspect="1"/>
          </p:cNvPicPr>
          <p:nvPr/>
        </p:nvPicPr>
        <p:blipFill rotWithShape="1">
          <a:blip r:embed="rId6"/>
          <a:srcRect l="56908" t="40416"/>
          <a:stretch/>
        </p:blipFill>
        <p:spPr>
          <a:xfrm>
            <a:off x="4939196" y="3164526"/>
            <a:ext cx="2175363" cy="1038591"/>
          </a:xfrm>
          <a:prstGeom prst="rect">
            <a:avLst/>
          </a:prstGeom>
        </p:spPr>
      </p:pic>
      <p:pic>
        <p:nvPicPr>
          <p:cNvPr id="13" name="Picture 12">
            <a:extLst>
              <a:ext uri="{FF2B5EF4-FFF2-40B4-BE49-F238E27FC236}">
                <a16:creationId xmlns:a16="http://schemas.microsoft.com/office/drawing/2014/main" id="{4232AC3B-57FD-35A7-D420-B66634086C7C}"/>
              </a:ext>
            </a:extLst>
          </p:cNvPr>
          <p:cNvPicPr>
            <a:picLocks noChangeAspect="1"/>
          </p:cNvPicPr>
          <p:nvPr/>
        </p:nvPicPr>
        <p:blipFill>
          <a:blip r:embed="rId7"/>
          <a:stretch>
            <a:fillRect/>
          </a:stretch>
        </p:blipFill>
        <p:spPr>
          <a:xfrm>
            <a:off x="4789481" y="5387867"/>
            <a:ext cx="2333625" cy="1104900"/>
          </a:xfrm>
          <a:prstGeom prst="rect">
            <a:avLst/>
          </a:prstGeom>
        </p:spPr>
      </p:pic>
      <p:sp>
        <p:nvSpPr>
          <p:cNvPr id="14" name="TextBox 13">
            <a:extLst>
              <a:ext uri="{FF2B5EF4-FFF2-40B4-BE49-F238E27FC236}">
                <a16:creationId xmlns:a16="http://schemas.microsoft.com/office/drawing/2014/main" id="{927630CB-C62C-B858-85D0-F29B5D66BF6B}"/>
              </a:ext>
            </a:extLst>
          </p:cNvPr>
          <p:cNvSpPr txBox="1"/>
          <p:nvPr/>
        </p:nvSpPr>
        <p:spPr>
          <a:xfrm>
            <a:off x="5374928" y="2603291"/>
            <a:ext cx="1799239" cy="646331"/>
          </a:xfrm>
          <a:prstGeom prst="rect">
            <a:avLst/>
          </a:prstGeom>
          <a:noFill/>
        </p:spPr>
        <p:txBody>
          <a:bodyPr wrap="square" rtlCol="0">
            <a:spAutoFit/>
          </a:bodyPr>
          <a:lstStyle/>
          <a:p>
            <a:r>
              <a:rPr lang="en-US" sz="3600" dirty="0">
                <a:solidFill>
                  <a:srgbClr val="FF0000"/>
                </a:solidFill>
              </a:rPr>
              <a:t>SSR</a:t>
            </a:r>
          </a:p>
        </p:txBody>
      </p:sp>
      <p:sp>
        <p:nvSpPr>
          <p:cNvPr id="15" name="TextBox 14">
            <a:extLst>
              <a:ext uri="{FF2B5EF4-FFF2-40B4-BE49-F238E27FC236}">
                <a16:creationId xmlns:a16="http://schemas.microsoft.com/office/drawing/2014/main" id="{D4201B1F-52D9-6D26-9813-076E9321B5CA}"/>
              </a:ext>
            </a:extLst>
          </p:cNvPr>
          <p:cNvSpPr txBox="1"/>
          <p:nvPr/>
        </p:nvSpPr>
        <p:spPr>
          <a:xfrm>
            <a:off x="5374928" y="4741536"/>
            <a:ext cx="1087175" cy="646331"/>
          </a:xfrm>
          <a:prstGeom prst="rect">
            <a:avLst/>
          </a:prstGeom>
          <a:noFill/>
        </p:spPr>
        <p:txBody>
          <a:bodyPr wrap="square" rtlCol="0">
            <a:spAutoFit/>
          </a:bodyPr>
          <a:lstStyle/>
          <a:p>
            <a:r>
              <a:rPr lang="en-US" sz="3600" dirty="0">
                <a:solidFill>
                  <a:srgbClr val="FF0000"/>
                </a:solidFill>
              </a:rPr>
              <a:t>SST</a:t>
            </a:r>
          </a:p>
        </p:txBody>
      </p:sp>
      <p:sp>
        <p:nvSpPr>
          <p:cNvPr id="17" name="TextBox 16">
            <a:extLst>
              <a:ext uri="{FF2B5EF4-FFF2-40B4-BE49-F238E27FC236}">
                <a16:creationId xmlns:a16="http://schemas.microsoft.com/office/drawing/2014/main" id="{0AF1E9EA-9166-B2BA-C7F7-811F3E703BAB}"/>
              </a:ext>
            </a:extLst>
          </p:cNvPr>
          <p:cNvSpPr txBox="1"/>
          <p:nvPr/>
        </p:nvSpPr>
        <p:spPr>
          <a:xfrm>
            <a:off x="5035860" y="454300"/>
            <a:ext cx="2497018" cy="1200329"/>
          </a:xfrm>
          <a:prstGeom prst="rect">
            <a:avLst/>
          </a:prstGeom>
          <a:noFill/>
        </p:spPr>
        <p:txBody>
          <a:bodyPr wrap="square">
            <a:spAutoFit/>
          </a:bodyPr>
          <a:lstStyle/>
          <a:p>
            <a:r>
              <a:rPr lang="en-US" sz="3600" dirty="0">
                <a:solidFill>
                  <a:srgbClr val="FF0000"/>
                </a:solidFill>
              </a:rPr>
              <a:t>R-Squared = 1-(SSR/SST)</a:t>
            </a:r>
          </a:p>
        </p:txBody>
      </p:sp>
    </p:spTree>
    <p:extLst>
      <p:ext uri="{BB962C8B-B14F-4D97-AF65-F5344CB8AC3E}">
        <p14:creationId xmlns:p14="http://schemas.microsoft.com/office/powerpoint/2010/main" val="5148435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F7AFE6-C55C-5293-CDC6-384D13C833F8}"/>
              </a:ext>
            </a:extLst>
          </p:cNvPr>
          <p:cNvPicPr>
            <a:picLocks noChangeAspect="1"/>
          </p:cNvPicPr>
          <p:nvPr/>
        </p:nvPicPr>
        <p:blipFill>
          <a:blip r:embed="rId2"/>
          <a:stretch>
            <a:fillRect/>
          </a:stretch>
        </p:blipFill>
        <p:spPr>
          <a:xfrm>
            <a:off x="894250" y="3648808"/>
            <a:ext cx="9745804" cy="2611316"/>
          </a:xfrm>
          <a:prstGeom prst="rect">
            <a:avLst/>
          </a:prstGeom>
        </p:spPr>
      </p:pic>
      <p:pic>
        <p:nvPicPr>
          <p:cNvPr id="3" name="Picture 2">
            <a:extLst>
              <a:ext uri="{FF2B5EF4-FFF2-40B4-BE49-F238E27FC236}">
                <a16:creationId xmlns:a16="http://schemas.microsoft.com/office/drawing/2014/main" id="{610C72BB-BED3-509F-463D-3CC5C56A0E88}"/>
              </a:ext>
            </a:extLst>
          </p:cNvPr>
          <p:cNvPicPr>
            <a:picLocks noChangeAspect="1"/>
          </p:cNvPicPr>
          <p:nvPr/>
        </p:nvPicPr>
        <p:blipFill>
          <a:blip r:embed="rId3"/>
          <a:stretch>
            <a:fillRect/>
          </a:stretch>
        </p:blipFill>
        <p:spPr>
          <a:xfrm>
            <a:off x="103335" y="1150253"/>
            <a:ext cx="5113800" cy="1443411"/>
          </a:xfrm>
          <a:prstGeom prst="rect">
            <a:avLst/>
          </a:prstGeom>
        </p:spPr>
      </p:pic>
      <p:sp>
        <p:nvSpPr>
          <p:cNvPr id="4" name="TextBox 3">
            <a:extLst>
              <a:ext uri="{FF2B5EF4-FFF2-40B4-BE49-F238E27FC236}">
                <a16:creationId xmlns:a16="http://schemas.microsoft.com/office/drawing/2014/main" id="{C180AEC9-5D1D-92E0-1DDA-AA68F1108C23}"/>
              </a:ext>
            </a:extLst>
          </p:cNvPr>
          <p:cNvSpPr txBox="1"/>
          <p:nvPr/>
        </p:nvSpPr>
        <p:spPr>
          <a:xfrm>
            <a:off x="5738369" y="1166722"/>
            <a:ext cx="6530195" cy="1200329"/>
          </a:xfrm>
          <a:prstGeom prst="rect">
            <a:avLst/>
          </a:prstGeom>
          <a:noFill/>
        </p:spPr>
        <p:txBody>
          <a:bodyPr wrap="square">
            <a:spAutoFit/>
          </a:bodyPr>
          <a:lstStyle/>
          <a:p>
            <a:pPr algn="l"/>
            <a:r>
              <a:rPr lang="en-US" b="0" i="0" dirty="0">
                <a:solidFill>
                  <a:srgbClr val="445578"/>
                </a:solidFill>
                <a:effectLst/>
                <a:latin typeface="Inter"/>
              </a:rPr>
              <a:t>where:</a:t>
            </a:r>
          </a:p>
          <a:p>
            <a:pPr algn="l"/>
            <a:r>
              <a:rPr lang="en-US" b="0" i="0" dirty="0">
                <a:solidFill>
                  <a:srgbClr val="445578"/>
                </a:solidFill>
                <a:effectLst/>
                <a:latin typeface="Inter"/>
              </a:rPr>
              <a:t>SSR is the sum of squared residuals (i.e., the sum of squared errors)</a:t>
            </a:r>
          </a:p>
          <a:p>
            <a:pPr algn="l"/>
            <a:r>
              <a:rPr lang="en-US" b="0" i="0" dirty="0">
                <a:solidFill>
                  <a:srgbClr val="445578"/>
                </a:solidFill>
                <a:effectLst/>
                <a:latin typeface="Inter"/>
              </a:rPr>
              <a:t>SST is the total sum of squares (i.e., the sum of squared deviations from the mean)</a:t>
            </a:r>
          </a:p>
        </p:txBody>
      </p:sp>
    </p:spTree>
    <p:extLst>
      <p:ext uri="{BB962C8B-B14F-4D97-AF65-F5344CB8AC3E}">
        <p14:creationId xmlns:p14="http://schemas.microsoft.com/office/powerpoint/2010/main" val="32329690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01;p31">
            <a:extLst>
              <a:ext uri="{FF2B5EF4-FFF2-40B4-BE49-F238E27FC236}">
                <a16:creationId xmlns:a16="http://schemas.microsoft.com/office/drawing/2014/main" id="{77BEA315-A7E4-A7D0-87A4-B9A8E95C2D10}"/>
              </a:ext>
            </a:extLst>
          </p:cNvPr>
          <p:cNvSpPr txBox="1">
            <a:spLocks/>
          </p:cNvSpPr>
          <p:nvPr/>
        </p:nvSpPr>
        <p:spPr>
          <a:xfrm>
            <a:off x="1348164" y="2154000"/>
            <a:ext cx="9677390" cy="12750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800">
                <a:solidFill>
                  <a:srgbClr val="FF0000"/>
                </a:solidFill>
              </a:rPr>
              <a:t>Salary Dataset write a program for simple linear regression in python</a:t>
            </a:r>
            <a:endParaRPr lang="en-US" sz="4800" dirty="0">
              <a:solidFill>
                <a:srgbClr val="FF0000"/>
              </a:solidFill>
            </a:endParaRPr>
          </a:p>
        </p:txBody>
      </p:sp>
    </p:spTree>
    <p:extLst>
      <p:ext uri="{BB962C8B-B14F-4D97-AF65-F5344CB8AC3E}">
        <p14:creationId xmlns:p14="http://schemas.microsoft.com/office/powerpoint/2010/main" val="1221186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5;p12">
            <a:extLst>
              <a:ext uri="{FF2B5EF4-FFF2-40B4-BE49-F238E27FC236}">
                <a16:creationId xmlns:a16="http://schemas.microsoft.com/office/drawing/2014/main" id="{F8781371-3FD1-0EAE-BD63-F5B2EF673A83}"/>
              </a:ext>
            </a:extLst>
          </p:cNvPr>
          <p:cNvSpPr txBox="1">
            <a:spLocks/>
          </p:cNvSpPr>
          <p:nvPr/>
        </p:nvSpPr>
        <p:spPr>
          <a:xfrm>
            <a:off x="698527" y="158621"/>
            <a:ext cx="8269800" cy="6354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dirty="0">
                <a:solidFill>
                  <a:schemeClr val="accent2">
                    <a:lumMod val="75000"/>
                  </a:schemeClr>
                </a:solidFill>
              </a:rPr>
              <a:t>AI</a:t>
            </a:r>
            <a:r>
              <a:rPr lang="en-US" dirty="0"/>
              <a:t> </a:t>
            </a:r>
            <a:r>
              <a:rPr lang="en-US" dirty="0">
                <a:solidFill>
                  <a:schemeClr val="accent2">
                    <a:lumMod val="75000"/>
                  </a:schemeClr>
                </a:solidFill>
              </a:rPr>
              <a:t>Landscape</a:t>
            </a:r>
            <a:r>
              <a:rPr lang="en-US" dirty="0"/>
              <a:t>… </a:t>
            </a:r>
          </a:p>
        </p:txBody>
      </p:sp>
      <p:sp>
        <p:nvSpPr>
          <p:cNvPr id="3" name="Google Shape;66;p12">
            <a:extLst>
              <a:ext uri="{FF2B5EF4-FFF2-40B4-BE49-F238E27FC236}">
                <a16:creationId xmlns:a16="http://schemas.microsoft.com/office/drawing/2014/main" id="{997476BE-F724-C3F1-4BEE-50A06F8B23B9}"/>
              </a:ext>
            </a:extLst>
          </p:cNvPr>
          <p:cNvSpPr/>
          <p:nvPr/>
        </p:nvSpPr>
        <p:spPr>
          <a:xfrm>
            <a:off x="3646537" y="1576096"/>
            <a:ext cx="1538100" cy="442500"/>
          </a:xfrm>
          <a:prstGeom prst="roundRect">
            <a:avLst>
              <a:gd name="adj" fmla="val 50000"/>
            </a:avLst>
          </a:prstGeom>
          <a:solidFill>
            <a:srgbClr val="0944A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AI</a:t>
            </a:r>
            <a:endParaRPr>
              <a:solidFill>
                <a:srgbClr val="FFFFFF"/>
              </a:solidFill>
            </a:endParaRPr>
          </a:p>
        </p:txBody>
      </p:sp>
      <p:sp>
        <p:nvSpPr>
          <p:cNvPr id="4" name="Google Shape;67;p12">
            <a:extLst>
              <a:ext uri="{FF2B5EF4-FFF2-40B4-BE49-F238E27FC236}">
                <a16:creationId xmlns:a16="http://schemas.microsoft.com/office/drawing/2014/main" id="{30D15D75-6B00-C572-9DE5-20970DAA8D85}"/>
              </a:ext>
            </a:extLst>
          </p:cNvPr>
          <p:cNvSpPr/>
          <p:nvPr/>
        </p:nvSpPr>
        <p:spPr>
          <a:xfrm>
            <a:off x="3646534" y="2521122"/>
            <a:ext cx="1538100" cy="442500"/>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       Expert Systems</a:t>
            </a:r>
            <a:endParaRPr>
              <a:solidFill>
                <a:srgbClr val="FFFFFF"/>
              </a:solidFill>
            </a:endParaRPr>
          </a:p>
        </p:txBody>
      </p:sp>
      <p:sp>
        <p:nvSpPr>
          <p:cNvPr id="5" name="Google Shape;68;p12">
            <a:extLst>
              <a:ext uri="{FF2B5EF4-FFF2-40B4-BE49-F238E27FC236}">
                <a16:creationId xmlns:a16="http://schemas.microsoft.com/office/drawing/2014/main" id="{F45B707E-C851-7BB9-764C-FE829520EEFA}"/>
              </a:ext>
            </a:extLst>
          </p:cNvPr>
          <p:cNvSpPr/>
          <p:nvPr/>
        </p:nvSpPr>
        <p:spPr>
          <a:xfrm>
            <a:off x="1876241" y="2475797"/>
            <a:ext cx="1538100" cy="442500"/>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Machine Learning</a:t>
            </a:r>
            <a:endParaRPr>
              <a:solidFill>
                <a:srgbClr val="FFFFFF"/>
              </a:solidFill>
            </a:endParaRPr>
          </a:p>
        </p:txBody>
      </p:sp>
      <p:cxnSp>
        <p:nvCxnSpPr>
          <p:cNvPr id="6" name="Google Shape;69;p12">
            <a:extLst>
              <a:ext uri="{FF2B5EF4-FFF2-40B4-BE49-F238E27FC236}">
                <a16:creationId xmlns:a16="http://schemas.microsoft.com/office/drawing/2014/main" id="{2B03437F-3736-C6A8-D20A-7806067D74D0}"/>
              </a:ext>
            </a:extLst>
          </p:cNvPr>
          <p:cNvCxnSpPr>
            <a:stCxn id="3" idx="2"/>
            <a:endCxn id="4" idx="0"/>
          </p:cNvCxnSpPr>
          <p:nvPr/>
        </p:nvCxnSpPr>
        <p:spPr>
          <a:xfrm rot="-5400000" flipH="1">
            <a:off x="4164637" y="2269546"/>
            <a:ext cx="502500" cy="600"/>
          </a:xfrm>
          <a:prstGeom prst="bentConnector3">
            <a:avLst>
              <a:gd name="adj1" fmla="val 50003"/>
            </a:avLst>
          </a:prstGeom>
          <a:noFill/>
          <a:ln w="9525" cap="flat" cmpd="sng">
            <a:solidFill>
              <a:srgbClr val="C2C2C2"/>
            </a:solidFill>
            <a:prstDash val="solid"/>
            <a:round/>
            <a:headEnd type="none" w="sm" len="sm"/>
            <a:tailEnd type="none" w="sm" len="sm"/>
          </a:ln>
        </p:spPr>
      </p:cxnSp>
      <p:cxnSp>
        <p:nvCxnSpPr>
          <p:cNvPr id="7" name="Google Shape;70;p12">
            <a:extLst>
              <a:ext uri="{FF2B5EF4-FFF2-40B4-BE49-F238E27FC236}">
                <a16:creationId xmlns:a16="http://schemas.microsoft.com/office/drawing/2014/main" id="{40C9FB14-CE86-61CA-B2F8-9663C57A5FBC}"/>
              </a:ext>
            </a:extLst>
          </p:cNvPr>
          <p:cNvCxnSpPr>
            <a:stCxn id="5" idx="0"/>
            <a:endCxn id="3" idx="2"/>
          </p:cNvCxnSpPr>
          <p:nvPr/>
        </p:nvCxnSpPr>
        <p:spPr>
          <a:xfrm rot="-5400000">
            <a:off x="3301841" y="1362047"/>
            <a:ext cx="457200" cy="1770300"/>
          </a:xfrm>
          <a:prstGeom prst="bentConnector3">
            <a:avLst>
              <a:gd name="adj1" fmla="val 50000"/>
            </a:avLst>
          </a:prstGeom>
          <a:noFill/>
          <a:ln w="9525" cap="flat" cmpd="sng">
            <a:solidFill>
              <a:srgbClr val="C2C2C2"/>
            </a:solidFill>
            <a:prstDash val="solid"/>
            <a:round/>
            <a:headEnd type="none" w="sm" len="sm"/>
            <a:tailEnd type="none" w="sm" len="sm"/>
          </a:ln>
        </p:spPr>
      </p:cxnSp>
      <p:sp>
        <p:nvSpPr>
          <p:cNvPr id="8" name="Google Shape;71;p12">
            <a:extLst>
              <a:ext uri="{FF2B5EF4-FFF2-40B4-BE49-F238E27FC236}">
                <a16:creationId xmlns:a16="http://schemas.microsoft.com/office/drawing/2014/main" id="{83AE59A5-23A5-6C3D-D97F-F1330C8FB67D}"/>
              </a:ext>
            </a:extLst>
          </p:cNvPr>
          <p:cNvSpPr/>
          <p:nvPr/>
        </p:nvSpPr>
        <p:spPr>
          <a:xfrm>
            <a:off x="5509384" y="2475797"/>
            <a:ext cx="1538100" cy="442500"/>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Deep Learning</a:t>
            </a:r>
            <a:endParaRPr>
              <a:solidFill>
                <a:srgbClr val="FFFFFF"/>
              </a:solidFill>
            </a:endParaRPr>
          </a:p>
        </p:txBody>
      </p:sp>
      <p:cxnSp>
        <p:nvCxnSpPr>
          <p:cNvPr id="9" name="Google Shape;72;p12">
            <a:extLst>
              <a:ext uri="{FF2B5EF4-FFF2-40B4-BE49-F238E27FC236}">
                <a16:creationId xmlns:a16="http://schemas.microsoft.com/office/drawing/2014/main" id="{9F89D9D0-EDB0-B223-B2E4-49A2C2E90D5C}"/>
              </a:ext>
            </a:extLst>
          </p:cNvPr>
          <p:cNvCxnSpPr/>
          <p:nvPr/>
        </p:nvCxnSpPr>
        <p:spPr>
          <a:xfrm rot="10800000">
            <a:off x="4415591" y="2243897"/>
            <a:ext cx="1900500" cy="231900"/>
          </a:xfrm>
          <a:prstGeom prst="bentConnector3">
            <a:avLst>
              <a:gd name="adj1" fmla="val -413"/>
            </a:avLst>
          </a:prstGeom>
          <a:noFill/>
          <a:ln w="9525" cap="flat" cmpd="sng">
            <a:solidFill>
              <a:srgbClr val="C2C2C2"/>
            </a:solidFill>
            <a:prstDash val="solid"/>
            <a:round/>
            <a:headEnd type="none" w="sm" len="sm"/>
            <a:tailEnd type="none" w="sm" len="sm"/>
          </a:ln>
        </p:spPr>
      </p:cxnSp>
      <p:sp>
        <p:nvSpPr>
          <p:cNvPr id="10" name="Google Shape;73;p12">
            <a:extLst>
              <a:ext uri="{FF2B5EF4-FFF2-40B4-BE49-F238E27FC236}">
                <a16:creationId xmlns:a16="http://schemas.microsoft.com/office/drawing/2014/main" id="{EBE11351-6F12-B92C-415D-B0CBDFEC1D37}"/>
              </a:ext>
            </a:extLst>
          </p:cNvPr>
          <p:cNvSpPr txBox="1"/>
          <p:nvPr/>
        </p:nvSpPr>
        <p:spPr>
          <a:xfrm>
            <a:off x="1639319" y="3257871"/>
            <a:ext cx="231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Stats + Algorithms</a:t>
            </a:r>
            <a:endParaRPr>
              <a:latin typeface="Lato"/>
              <a:ea typeface="Lato"/>
              <a:cs typeface="Lato"/>
              <a:sym typeface="Lato"/>
            </a:endParaRPr>
          </a:p>
        </p:txBody>
      </p:sp>
      <p:sp>
        <p:nvSpPr>
          <p:cNvPr id="11" name="Google Shape;74;p12">
            <a:extLst>
              <a:ext uri="{FF2B5EF4-FFF2-40B4-BE49-F238E27FC236}">
                <a16:creationId xmlns:a16="http://schemas.microsoft.com/office/drawing/2014/main" id="{D4FBFD00-F8D2-F6CD-273C-045AF3DAACEB}"/>
              </a:ext>
            </a:extLst>
          </p:cNvPr>
          <p:cNvSpPr txBox="1"/>
          <p:nvPr/>
        </p:nvSpPr>
        <p:spPr>
          <a:xfrm>
            <a:off x="3646544" y="3150171"/>
            <a:ext cx="2534448" cy="74420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Rule based systems to solve specific problems</a:t>
            </a:r>
            <a:endParaRPr dirty="0">
              <a:latin typeface="Lato"/>
              <a:ea typeface="Lato"/>
              <a:cs typeface="Lato"/>
              <a:sym typeface="Lato"/>
            </a:endParaRPr>
          </a:p>
        </p:txBody>
      </p:sp>
      <p:sp>
        <p:nvSpPr>
          <p:cNvPr id="12" name="Google Shape;75;p12">
            <a:extLst>
              <a:ext uri="{FF2B5EF4-FFF2-40B4-BE49-F238E27FC236}">
                <a16:creationId xmlns:a16="http://schemas.microsoft.com/office/drawing/2014/main" id="{55582174-E8FE-1E91-583D-85F700533AC6}"/>
              </a:ext>
            </a:extLst>
          </p:cNvPr>
          <p:cNvSpPr txBox="1"/>
          <p:nvPr/>
        </p:nvSpPr>
        <p:spPr>
          <a:xfrm>
            <a:off x="6096000" y="3038899"/>
            <a:ext cx="2046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ML driven by Neural Networks </a:t>
            </a:r>
            <a:br>
              <a:rPr lang="en" dirty="0">
                <a:latin typeface="Lato"/>
                <a:ea typeface="Lato"/>
                <a:cs typeface="Lato"/>
                <a:sym typeface="Lato"/>
              </a:rPr>
            </a:br>
            <a:endParaRPr dirty="0">
              <a:latin typeface="Lato"/>
              <a:ea typeface="Lato"/>
              <a:cs typeface="Lato"/>
              <a:sym typeface="Lato"/>
            </a:endParaRPr>
          </a:p>
        </p:txBody>
      </p:sp>
      <p:sp>
        <p:nvSpPr>
          <p:cNvPr id="13" name="Google Shape;76;p12">
            <a:extLst>
              <a:ext uri="{FF2B5EF4-FFF2-40B4-BE49-F238E27FC236}">
                <a16:creationId xmlns:a16="http://schemas.microsoft.com/office/drawing/2014/main" id="{4ECC417E-B6F8-3474-E123-C4D4911B7B6D}"/>
              </a:ext>
            </a:extLst>
          </p:cNvPr>
          <p:cNvSpPr txBox="1"/>
          <p:nvPr/>
        </p:nvSpPr>
        <p:spPr>
          <a:xfrm>
            <a:off x="2159768" y="4440146"/>
            <a:ext cx="5893985"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What are the factors driving the development of AI ?</a:t>
            </a:r>
            <a:endParaRPr dirty="0">
              <a:latin typeface="Lato"/>
              <a:ea typeface="Lato"/>
              <a:cs typeface="Lato"/>
              <a:sym typeface="Lato"/>
            </a:endParaRPr>
          </a:p>
        </p:txBody>
      </p:sp>
    </p:spTree>
    <p:extLst>
      <p:ext uri="{BB962C8B-B14F-4D97-AF65-F5344CB8AC3E}">
        <p14:creationId xmlns:p14="http://schemas.microsoft.com/office/powerpoint/2010/main" val="25561205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08;p32">
            <a:extLst>
              <a:ext uri="{FF2B5EF4-FFF2-40B4-BE49-F238E27FC236}">
                <a16:creationId xmlns:a16="http://schemas.microsoft.com/office/drawing/2014/main" id="{17DBC04C-DDA6-71F8-F81A-12F6F5E7FD36}"/>
              </a:ext>
            </a:extLst>
          </p:cNvPr>
          <p:cNvPicPr preferRelativeResize="0"/>
          <p:nvPr/>
        </p:nvPicPr>
        <p:blipFill>
          <a:blip r:embed="rId2">
            <a:alphaModFix/>
          </a:blip>
          <a:stretch>
            <a:fillRect/>
          </a:stretch>
        </p:blipFill>
        <p:spPr>
          <a:xfrm>
            <a:off x="196099" y="516675"/>
            <a:ext cx="9950223" cy="4477356"/>
          </a:xfrm>
          <a:prstGeom prst="rect">
            <a:avLst/>
          </a:prstGeom>
          <a:noFill/>
          <a:ln>
            <a:noFill/>
          </a:ln>
        </p:spPr>
      </p:pic>
    </p:spTree>
    <p:extLst>
      <p:ext uri="{BB962C8B-B14F-4D97-AF65-F5344CB8AC3E}">
        <p14:creationId xmlns:p14="http://schemas.microsoft.com/office/powerpoint/2010/main" val="4209521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Table&#10;&#10;Description automatically generated">
            <a:extLst>
              <a:ext uri="{FF2B5EF4-FFF2-40B4-BE49-F238E27FC236}">
                <a16:creationId xmlns:a16="http://schemas.microsoft.com/office/drawing/2014/main" id="{077BFDAC-0C6B-9CC6-50FE-13217F8D6676}"/>
              </a:ext>
            </a:extLst>
          </p:cNvPr>
          <p:cNvPicPr>
            <a:picLocks noChangeAspect="1"/>
          </p:cNvPicPr>
          <p:nvPr/>
        </p:nvPicPr>
        <p:blipFill>
          <a:blip r:embed="rId2"/>
          <a:stretch>
            <a:fillRect/>
          </a:stretch>
        </p:blipFill>
        <p:spPr>
          <a:xfrm>
            <a:off x="4946926" y="1301740"/>
            <a:ext cx="4655388" cy="4733401"/>
          </a:xfrm>
          <a:prstGeom prst="rect">
            <a:avLst/>
          </a:prstGeom>
        </p:spPr>
      </p:pic>
      <p:sp>
        <p:nvSpPr>
          <p:cNvPr id="3" name="TextBox 2">
            <a:extLst>
              <a:ext uri="{FF2B5EF4-FFF2-40B4-BE49-F238E27FC236}">
                <a16:creationId xmlns:a16="http://schemas.microsoft.com/office/drawing/2014/main" id="{D8E3BE01-3C3B-7DAD-D921-F22BBF349965}"/>
              </a:ext>
            </a:extLst>
          </p:cNvPr>
          <p:cNvSpPr txBox="1"/>
          <p:nvPr/>
        </p:nvSpPr>
        <p:spPr>
          <a:xfrm>
            <a:off x="2481532" y="1302589"/>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dirty="0">
                <a:latin typeface="Montserrat"/>
              </a:rPr>
              <a:t>Advertising_sales.csv</a:t>
            </a:r>
            <a:endParaRPr lang="en-US" sz="1600" b="1" dirty="0">
              <a:latin typeface="Montserrat"/>
              <a:ea typeface="Verdana"/>
            </a:endParaRPr>
          </a:p>
        </p:txBody>
      </p:sp>
      <p:sp>
        <p:nvSpPr>
          <p:cNvPr id="4" name="TextBox 3">
            <a:extLst>
              <a:ext uri="{FF2B5EF4-FFF2-40B4-BE49-F238E27FC236}">
                <a16:creationId xmlns:a16="http://schemas.microsoft.com/office/drawing/2014/main" id="{03E9F700-8D37-6C05-E1AB-F51457F312A8}"/>
              </a:ext>
            </a:extLst>
          </p:cNvPr>
          <p:cNvSpPr txBox="1"/>
          <p:nvPr/>
        </p:nvSpPr>
        <p:spPr>
          <a:xfrm>
            <a:off x="2580378" y="2235320"/>
            <a:ext cx="2369389" cy="2308324"/>
          </a:xfrm>
          <a:prstGeom prst="rect">
            <a:avLst/>
          </a:prstGeom>
          <a:solidFill>
            <a:schemeClr val="accent2">
              <a:lumMod val="40000"/>
              <a:lumOff val="60000"/>
            </a:schemeClr>
          </a:solidFill>
          <a:ln w="28575">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highlight>
                  <a:srgbClr val="FFFF00"/>
                </a:highlight>
                <a:latin typeface="Montserrat"/>
              </a:rPr>
              <a:t>Independent Variables:</a:t>
            </a:r>
          </a:p>
          <a:p>
            <a:pPr marL="285750" indent="-285750">
              <a:buFont typeface="Arial"/>
              <a:buChar char="•"/>
            </a:pPr>
            <a:r>
              <a:rPr lang="en-US" sz="1600" dirty="0">
                <a:latin typeface="Montserrat"/>
                <a:ea typeface="Verdana"/>
              </a:rPr>
              <a:t>TV</a:t>
            </a:r>
          </a:p>
          <a:p>
            <a:pPr marL="285750" indent="-285750">
              <a:buFont typeface="Arial"/>
              <a:buChar char="•"/>
            </a:pPr>
            <a:r>
              <a:rPr lang="en-US" sz="1600" dirty="0">
                <a:latin typeface="Montserrat"/>
                <a:ea typeface="Verdana"/>
              </a:rPr>
              <a:t>Radio</a:t>
            </a:r>
          </a:p>
          <a:p>
            <a:pPr marL="285750" indent="-285750">
              <a:buFont typeface="Arial"/>
              <a:buChar char="•"/>
            </a:pPr>
            <a:r>
              <a:rPr lang="en-US" sz="1600" dirty="0">
                <a:latin typeface="Montserrat"/>
                <a:ea typeface="Verdana"/>
              </a:rPr>
              <a:t>Newspaper</a:t>
            </a:r>
          </a:p>
          <a:p>
            <a:endParaRPr lang="en-US" sz="1600" dirty="0">
              <a:latin typeface="Montserrat"/>
              <a:ea typeface="Verdana"/>
            </a:endParaRPr>
          </a:p>
          <a:p>
            <a:pPr>
              <a:buFont typeface="Arial"/>
            </a:pPr>
            <a:r>
              <a:rPr lang="en-US" sz="1600" b="1" dirty="0">
                <a:highlight>
                  <a:srgbClr val="FFFF00"/>
                </a:highlight>
                <a:latin typeface="Montserrat"/>
                <a:ea typeface="Verdana"/>
              </a:rPr>
              <a:t>Dependent Variable:</a:t>
            </a:r>
          </a:p>
          <a:p>
            <a:pPr marL="285750" indent="-285750">
              <a:buFont typeface="Arial"/>
              <a:buChar char="•"/>
            </a:pPr>
            <a:r>
              <a:rPr lang="en-US" sz="1600" dirty="0">
                <a:latin typeface="Montserrat"/>
                <a:ea typeface="Verdana"/>
              </a:rPr>
              <a:t>Sales</a:t>
            </a:r>
          </a:p>
        </p:txBody>
      </p:sp>
      <p:sp>
        <p:nvSpPr>
          <p:cNvPr id="5" name="Oval 4">
            <a:extLst>
              <a:ext uri="{FF2B5EF4-FFF2-40B4-BE49-F238E27FC236}">
                <a16:creationId xmlns:a16="http://schemas.microsoft.com/office/drawing/2014/main" id="{7DD7653B-A6B3-4E3D-DC81-62B59A2975E7}"/>
              </a:ext>
            </a:extLst>
          </p:cNvPr>
          <p:cNvSpPr/>
          <p:nvPr/>
        </p:nvSpPr>
        <p:spPr>
          <a:xfrm>
            <a:off x="5610045" y="1189007"/>
            <a:ext cx="2832339" cy="35943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AA9312F0-2224-51CE-5C42-649F412BB520}"/>
              </a:ext>
            </a:extLst>
          </p:cNvPr>
          <p:cNvCxnSpPr/>
          <p:nvPr/>
        </p:nvCxnSpPr>
        <p:spPr>
          <a:xfrm flipV="1">
            <a:off x="4056392" y="1498659"/>
            <a:ext cx="2007080" cy="8252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2B30D4D-4263-502F-F4B8-1538C9108A0B}"/>
              </a:ext>
            </a:extLst>
          </p:cNvPr>
          <p:cNvSpPr/>
          <p:nvPr/>
        </p:nvSpPr>
        <p:spPr>
          <a:xfrm>
            <a:off x="8440588" y="1259097"/>
            <a:ext cx="948905" cy="21566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6960670-6E7C-C1F7-46BD-7B0C20FA422B}"/>
              </a:ext>
            </a:extLst>
          </p:cNvPr>
          <p:cNvCxnSpPr>
            <a:cxnSpLocks/>
          </p:cNvCxnSpPr>
          <p:nvPr/>
        </p:nvCxnSpPr>
        <p:spPr>
          <a:xfrm flipV="1">
            <a:off x="3883863" y="1469905"/>
            <a:ext cx="4868174" cy="233488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EADBED4-EBD6-E3F5-ABEF-5713A7FC9BDE}"/>
              </a:ext>
            </a:extLst>
          </p:cNvPr>
          <p:cNvSpPr txBox="1"/>
          <p:nvPr/>
        </p:nvSpPr>
        <p:spPr>
          <a:xfrm>
            <a:off x="606058" y="108247"/>
            <a:ext cx="7834530" cy="461665"/>
          </a:xfrm>
          <a:prstGeom prst="rect">
            <a:avLst/>
          </a:prstGeom>
          <a:noFill/>
        </p:spPr>
        <p:txBody>
          <a:bodyPr wrap="square" lIns="91440" tIns="45720" rIns="91440" bIns="45720" rtlCol="0" anchor="t">
            <a:spAutoFit/>
          </a:bodyPr>
          <a:lstStyle/>
          <a:p>
            <a:pPr algn="ctr"/>
            <a:r>
              <a:rPr lang="en-US" sz="2400" b="1" dirty="0">
                <a:latin typeface="Verdana"/>
                <a:ea typeface="Verdana"/>
              </a:rPr>
              <a:t>Multiple Linear   Regression</a:t>
            </a:r>
            <a:endParaRPr lang="en-US" sz="2400" dirty="0">
              <a:ea typeface="+mn-lt"/>
              <a:cs typeface="+mn-lt"/>
            </a:endParaRPr>
          </a:p>
        </p:txBody>
      </p:sp>
      <p:sp>
        <p:nvSpPr>
          <p:cNvPr id="10" name="Arrow: Right 9">
            <a:extLst>
              <a:ext uri="{FF2B5EF4-FFF2-40B4-BE49-F238E27FC236}">
                <a16:creationId xmlns:a16="http://schemas.microsoft.com/office/drawing/2014/main" id="{A4199961-3DB8-96F0-9267-4F561E80519C}"/>
              </a:ext>
            </a:extLst>
          </p:cNvPr>
          <p:cNvSpPr/>
          <p:nvPr/>
        </p:nvSpPr>
        <p:spPr>
          <a:xfrm>
            <a:off x="2557897" y="1633031"/>
            <a:ext cx="2300376" cy="1869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20816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EDA638-5370-AD33-89FE-3CE04D41091F}"/>
              </a:ext>
            </a:extLst>
          </p:cNvPr>
          <p:cNvSpPr txBox="1"/>
          <p:nvPr/>
        </p:nvSpPr>
        <p:spPr>
          <a:xfrm>
            <a:off x="504581" y="1200849"/>
            <a:ext cx="7074373" cy="646331"/>
          </a:xfrm>
          <a:prstGeom prst="rect">
            <a:avLst/>
          </a:prstGeom>
          <a:noFill/>
        </p:spPr>
        <p:txBody>
          <a:bodyPr wrap="none" lIns="91440" tIns="45720" rIns="91440" bIns="45720" rtlCol="0" anchor="t">
            <a:spAutoFit/>
          </a:bodyPr>
          <a:lstStyle/>
          <a:p>
            <a:r>
              <a:rPr lang="en-US" sz="3600" b="1" dirty="0">
                <a:ea typeface="+mn-lt"/>
                <a:cs typeface="+mn-lt"/>
              </a:rPr>
              <a:t>Multiple Linear Regression</a:t>
            </a:r>
            <a:endParaRPr lang="en-US" dirty="0"/>
          </a:p>
        </p:txBody>
      </p:sp>
      <p:sp>
        <p:nvSpPr>
          <p:cNvPr id="3" name="TextBox 2">
            <a:extLst>
              <a:ext uri="{FF2B5EF4-FFF2-40B4-BE49-F238E27FC236}">
                <a16:creationId xmlns:a16="http://schemas.microsoft.com/office/drawing/2014/main" id="{295517B8-E92E-AD6A-2212-2E91695D35E7}"/>
              </a:ext>
            </a:extLst>
          </p:cNvPr>
          <p:cNvSpPr txBox="1"/>
          <p:nvPr/>
        </p:nvSpPr>
        <p:spPr>
          <a:xfrm>
            <a:off x="928777" y="2280249"/>
            <a:ext cx="9026105" cy="3005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dirty="0">
                <a:latin typeface="Montserrat"/>
                <a:ea typeface="Verdana"/>
              </a:rPr>
              <a:t>Y= b1*X1 + b2*X2 + b3*X3 + b0</a:t>
            </a:r>
            <a:endParaRPr lang="en-US" sz="1600" dirty="0">
              <a:latin typeface="Montserrat"/>
            </a:endParaRPr>
          </a:p>
          <a:p>
            <a:pPr>
              <a:lnSpc>
                <a:spcPct val="150000"/>
              </a:lnSpc>
            </a:pPr>
            <a:r>
              <a:rPr lang="en-US" sz="1600" dirty="0">
                <a:solidFill>
                  <a:schemeClr val="accent1">
                    <a:lumMod val="75000"/>
                  </a:schemeClr>
                </a:solidFill>
                <a:latin typeface="Montserrat"/>
              </a:rPr>
              <a:t>X1= TV</a:t>
            </a:r>
            <a:endParaRPr lang="en-US" sz="1600" dirty="0">
              <a:solidFill>
                <a:schemeClr val="accent1">
                  <a:lumMod val="75000"/>
                </a:schemeClr>
              </a:solidFill>
              <a:latin typeface="Montserrat"/>
              <a:ea typeface="Verdana"/>
            </a:endParaRPr>
          </a:p>
          <a:p>
            <a:pPr>
              <a:lnSpc>
                <a:spcPct val="150000"/>
              </a:lnSpc>
            </a:pPr>
            <a:r>
              <a:rPr lang="en-US" sz="1600" dirty="0">
                <a:solidFill>
                  <a:schemeClr val="accent1">
                    <a:lumMod val="75000"/>
                  </a:schemeClr>
                </a:solidFill>
                <a:latin typeface="Montserrat"/>
                <a:ea typeface="Verdana"/>
              </a:rPr>
              <a:t>X2= Radio</a:t>
            </a:r>
          </a:p>
          <a:p>
            <a:pPr>
              <a:lnSpc>
                <a:spcPct val="150000"/>
              </a:lnSpc>
            </a:pPr>
            <a:r>
              <a:rPr lang="en-US" sz="1600" dirty="0">
                <a:solidFill>
                  <a:schemeClr val="accent1">
                    <a:lumMod val="75000"/>
                  </a:schemeClr>
                </a:solidFill>
                <a:latin typeface="Montserrat"/>
                <a:ea typeface="Verdana"/>
              </a:rPr>
              <a:t>X3= Newspaper</a:t>
            </a:r>
            <a:endParaRPr lang="en-US" sz="1600" dirty="0">
              <a:solidFill>
                <a:schemeClr val="accent1">
                  <a:lumMod val="75000"/>
                </a:schemeClr>
              </a:solidFill>
              <a:latin typeface="Montserrat"/>
            </a:endParaRPr>
          </a:p>
          <a:p>
            <a:pPr>
              <a:lnSpc>
                <a:spcPct val="150000"/>
              </a:lnSpc>
            </a:pPr>
            <a:r>
              <a:rPr lang="en-US" sz="1600" dirty="0">
                <a:latin typeface="Montserrat"/>
                <a:ea typeface="Verdana"/>
              </a:rPr>
              <a:t>and</a:t>
            </a:r>
          </a:p>
          <a:p>
            <a:pPr>
              <a:lnSpc>
                <a:spcPct val="150000"/>
              </a:lnSpc>
            </a:pPr>
            <a:r>
              <a:rPr lang="en-US" sz="1600" dirty="0">
                <a:solidFill>
                  <a:schemeClr val="accent1">
                    <a:lumMod val="75000"/>
                  </a:schemeClr>
                </a:solidFill>
                <a:latin typeface="Montserrat"/>
                <a:ea typeface="Verdana"/>
              </a:rPr>
              <a:t>Y=Sales</a:t>
            </a:r>
          </a:p>
          <a:p>
            <a:pPr>
              <a:lnSpc>
                <a:spcPct val="150000"/>
              </a:lnSpc>
            </a:pPr>
            <a:r>
              <a:rPr lang="en-US" sz="1600" dirty="0">
                <a:latin typeface="Montserrat"/>
                <a:ea typeface="Verdana"/>
              </a:rPr>
              <a:t>Sales= b1*(TV) + b2*(Radio) + b3*(Newspaper) + b0</a:t>
            </a:r>
          </a:p>
          <a:p>
            <a:pPr>
              <a:lnSpc>
                <a:spcPct val="150000"/>
              </a:lnSpc>
            </a:pPr>
            <a:endParaRPr lang="en-US" sz="1600" dirty="0">
              <a:latin typeface="Montserrat"/>
              <a:ea typeface="Verdana"/>
            </a:endParaRPr>
          </a:p>
        </p:txBody>
      </p:sp>
    </p:spTree>
    <p:extLst>
      <p:ext uri="{BB962C8B-B14F-4D97-AF65-F5344CB8AC3E}">
        <p14:creationId xmlns:p14="http://schemas.microsoft.com/office/powerpoint/2010/main" val="33568755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3;p33">
            <a:extLst>
              <a:ext uri="{FF2B5EF4-FFF2-40B4-BE49-F238E27FC236}">
                <a16:creationId xmlns:a16="http://schemas.microsoft.com/office/drawing/2014/main" id="{2ED630E7-8416-8C01-18E1-2CBC4D47E273}"/>
              </a:ext>
            </a:extLst>
          </p:cNvPr>
          <p:cNvSpPr txBox="1">
            <a:spLocks/>
          </p:cNvSpPr>
          <p:nvPr/>
        </p:nvSpPr>
        <p:spPr>
          <a:xfrm>
            <a:off x="1538191" y="123091"/>
            <a:ext cx="8999388" cy="1127647"/>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800" dirty="0">
                <a:solidFill>
                  <a:srgbClr val="FF0000"/>
                </a:solidFill>
              </a:rPr>
              <a:t>Multiple Linear Regression</a:t>
            </a:r>
          </a:p>
        </p:txBody>
      </p:sp>
      <p:sp>
        <p:nvSpPr>
          <p:cNvPr id="3" name="Google Shape;214;p33">
            <a:extLst>
              <a:ext uri="{FF2B5EF4-FFF2-40B4-BE49-F238E27FC236}">
                <a16:creationId xmlns:a16="http://schemas.microsoft.com/office/drawing/2014/main" id="{3088D1E8-E6B3-2D3C-CAC5-CB27CF85B49B}"/>
              </a:ext>
            </a:extLst>
          </p:cNvPr>
          <p:cNvSpPr txBox="1">
            <a:spLocks/>
          </p:cNvSpPr>
          <p:nvPr/>
        </p:nvSpPr>
        <p:spPr>
          <a:xfrm>
            <a:off x="96715" y="1127647"/>
            <a:ext cx="12001499" cy="529953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dirty="0">
                <a:highlight>
                  <a:srgbClr val="FFFF00"/>
                </a:highlight>
              </a:rPr>
              <a:t>Problem Statement :- </a:t>
            </a:r>
            <a:br>
              <a:rPr lang="en-US" dirty="0"/>
            </a:br>
            <a:br>
              <a:rPr lang="en-US" dirty="0"/>
            </a:br>
            <a:r>
              <a:rPr lang="en-US" dirty="0"/>
              <a:t>Data of 50 companies. </a:t>
            </a:r>
            <a:br>
              <a:rPr lang="en-US" dirty="0"/>
            </a:br>
            <a:r>
              <a:rPr lang="en-US" dirty="0"/>
              <a:t>R&amp;D Spends/Administration/Marketing Spend/State        Profit </a:t>
            </a:r>
            <a:br>
              <a:rPr lang="en-US" dirty="0"/>
            </a:br>
            <a:r>
              <a:rPr lang="en-US" dirty="0"/>
              <a:t>(Independent Variables)                                                    (Dependent Variable)</a:t>
            </a:r>
          </a:p>
          <a:p>
            <a:pPr marL="0" indent="0">
              <a:spcBef>
                <a:spcPts val="0"/>
              </a:spcBef>
              <a:buFont typeface="Arial" panose="020B0604020202020204" pitchFamily="34" charset="0"/>
              <a:buNone/>
            </a:pPr>
            <a:endParaRPr lang="en-US" dirty="0"/>
          </a:p>
          <a:p>
            <a:pPr marL="0" indent="0">
              <a:spcBef>
                <a:spcPts val="0"/>
              </a:spcBef>
              <a:buFont typeface="Arial" panose="020B0604020202020204" pitchFamily="34" charset="0"/>
              <a:buNone/>
            </a:pPr>
            <a:r>
              <a:rPr lang="en-US" dirty="0"/>
              <a:t>A VC Fund is interested in investing in these companies. But has questions like :- </a:t>
            </a:r>
            <a:br>
              <a:rPr lang="en-US" dirty="0"/>
            </a:br>
            <a:r>
              <a:rPr lang="en-US" dirty="0"/>
              <a:t>Where companies perform better? Are these companies are those who spend more money on R&amp;D Spend or on Marketing Spend ?</a:t>
            </a:r>
            <a:br>
              <a:rPr lang="en-US" dirty="0"/>
            </a:br>
            <a:r>
              <a:rPr lang="en-US" dirty="0"/>
              <a:t>Help VC Fund to build a model</a:t>
            </a:r>
          </a:p>
        </p:txBody>
      </p:sp>
    </p:spTree>
    <p:extLst>
      <p:ext uri="{BB962C8B-B14F-4D97-AF65-F5344CB8AC3E}">
        <p14:creationId xmlns:p14="http://schemas.microsoft.com/office/powerpoint/2010/main" val="8821964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0;p34">
            <a:extLst>
              <a:ext uri="{FF2B5EF4-FFF2-40B4-BE49-F238E27FC236}">
                <a16:creationId xmlns:a16="http://schemas.microsoft.com/office/drawing/2014/main" id="{5BAC1B8A-7783-BCDD-21B2-329B60E5458E}"/>
              </a:ext>
            </a:extLst>
          </p:cNvPr>
          <p:cNvSpPr txBox="1">
            <a:spLocks/>
          </p:cNvSpPr>
          <p:nvPr/>
        </p:nvSpPr>
        <p:spPr>
          <a:xfrm>
            <a:off x="624254" y="321808"/>
            <a:ext cx="10744200" cy="1049792"/>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dirty="0">
                <a:solidFill>
                  <a:srgbClr val="FF0000"/>
                </a:solidFill>
              </a:rPr>
              <a:t>Dummy Variable/Categorical Variable/One hot encoding</a:t>
            </a:r>
          </a:p>
        </p:txBody>
      </p:sp>
      <p:pic>
        <p:nvPicPr>
          <p:cNvPr id="3" name="Google Shape;222;p34">
            <a:extLst>
              <a:ext uri="{FF2B5EF4-FFF2-40B4-BE49-F238E27FC236}">
                <a16:creationId xmlns:a16="http://schemas.microsoft.com/office/drawing/2014/main" id="{C30B38F5-37E5-A869-5D51-C5FDEAC062AA}"/>
              </a:ext>
            </a:extLst>
          </p:cNvPr>
          <p:cNvPicPr preferRelativeResize="0"/>
          <p:nvPr/>
        </p:nvPicPr>
        <p:blipFill>
          <a:blip r:embed="rId2">
            <a:alphaModFix/>
          </a:blip>
          <a:stretch>
            <a:fillRect/>
          </a:stretch>
        </p:blipFill>
        <p:spPr>
          <a:xfrm>
            <a:off x="934915" y="1535615"/>
            <a:ext cx="8839197" cy="3786769"/>
          </a:xfrm>
          <a:prstGeom prst="rect">
            <a:avLst/>
          </a:prstGeom>
          <a:noFill/>
          <a:ln>
            <a:noFill/>
          </a:ln>
        </p:spPr>
      </p:pic>
    </p:spTree>
    <p:extLst>
      <p:ext uri="{BB962C8B-B14F-4D97-AF65-F5344CB8AC3E}">
        <p14:creationId xmlns:p14="http://schemas.microsoft.com/office/powerpoint/2010/main" val="15696659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7;p35">
            <a:extLst>
              <a:ext uri="{FF2B5EF4-FFF2-40B4-BE49-F238E27FC236}">
                <a16:creationId xmlns:a16="http://schemas.microsoft.com/office/drawing/2014/main" id="{6BF504C6-1308-40DF-23DA-D49A22A89675}"/>
              </a:ext>
            </a:extLst>
          </p:cNvPr>
          <p:cNvSpPr txBox="1">
            <a:spLocks/>
          </p:cNvSpPr>
          <p:nvPr/>
        </p:nvSpPr>
        <p:spPr>
          <a:xfrm>
            <a:off x="733696" y="422030"/>
            <a:ext cx="8269800" cy="6354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solidFill>
                  <a:srgbClr val="FF0000"/>
                </a:solidFill>
              </a:rPr>
              <a:t>Dummy Variable Trap</a:t>
            </a:r>
          </a:p>
        </p:txBody>
      </p:sp>
      <p:pic>
        <p:nvPicPr>
          <p:cNvPr id="3" name="Google Shape;229;p35">
            <a:extLst>
              <a:ext uri="{FF2B5EF4-FFF2-40B4-BE49-F238E27FC236}">
                <a16:creationId xmlns:a16="http://schemas.microsoft.com/office/drawing/2014/main" id="{D749A82E-5352-F23B-EE4F-1D8D0A4882DA}"/>
              </a:ext>
            </a:extLst>
          </p:cNvPr>
          <p:cNvPicPr preferRelativeResize="0"/>
          <p:nvPr/>
        </p:nvPicPr>
        <p:blipFill>
          <a:blip r:embed="rId2">
            <a:alphaModFix/>
          </a:blip>
          <a:stretch>
            <a:fillRect/>
          </a:stretch>
        </p:blipFill>
        <p:spPr>
          <a:xfrm>
            <a:off x="733696" y="2142487"/>
            <a:ext cx="8839199" cy="3575349"/>
          </a:xfrm>
          <a:prstGeom prst="rect">
            <a:avLst/>
          </a:prstGeom>
          <a:noFill/>
          <a:ln>
            <a:noFill/>
          </a:ln>
        </p:spPr>
      </p:pic>
      <p:sp>
        <p:nvSpPr>
          <p:cNvPr id="4" name="Google Shape;230;p35">
            <a:extLst>
              <a:ext uri="{FF2B5EF4-FFF2-40B4-BE49-F238E27FC236}">
                <a16:creationId xmlns:a16="http://schemas.microsoft.com/office/drawing/2014/main" id="{66994F8E-66AF-2121-44E0-106467921B7D}"/>
              </a:ext>
            </a:extLst>
          </p:cNvPr>
          <p:cNvSpPr txBox="1"/>
          <p:nvPr/>
        </p:nvSpPr>
        <p:spPr>
          <a:xfrm>
            <a:off x="1612845" y="1188704"/>
            <a:ext cx="5095685"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Not Truly Independent Variables</a:t>
            </a:r>
            <a:br>
              <a:rPr lang="en" dirty="0">
                <a:latin typeface="Lato"/>
                <a:ea typeface="Lato"/>
                <a:cs typeface="Lato"/>
                <a:sym typeface="Lato"/>
              </a:rPr>
            </a:br>
            <a:r>
              <a:rPr lang="en" dirty="0">
                <a:latin typeface="Lato"/>
                <a:ea typeface="Lato"/>
                <a:cs typeface="Lato"/>
                <a:sym typeface="Lato"/>
              </a:rPr>
              <a:t>Multicollinearity =  High correlation between 2 or more independent variables</a:t>
            </a:r>
            <a:endParaRPr dirty="0">
              <a:latin typeface="Lato"/>
              <a:ea typeface="Lato"/>
              <a:cs typeface="Lato"/>
              <a:sym typeface="Lato"/>
            </a:endParaRPr>
          </a:p>
        </p:txBody>
      </p:sp>
    </p:spTree>
    <p:extLst>
      <p:ext uri="{BB962C8B-B14F-4D97-AF65-F5344CB8AC3E}">
        <p14:creationId xmlns:p14="http://schemas.microsoft.com/office/powerpoint/2010/main" val="13442486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5;p36">
            <a:extLst>
              <a:ext uri="{FF2B5EF4-FFF2-40B4-BE49-F238E27FC236}">
                <a16:creationId xmlns:a16="http://schemas.microsoft.com/office/drawing/2014/main" id="{69F3DAD3-8A91-6C9E-747B-7AA685D8A19E}"/>
              </a:ext>
            </a:extLst>
          </p:cNvPr>
          <p:cNvSpPr txBox="1">
            <a:spLocks/>
          </p:cNvSpPr>
          <p:nvPr/>
        </p:nvSpPr>
        <p:spPr>
          <a:xfrm>
            <a:off x="962296" y="413239"/>
            <a:ext cx="8269800" cy="6354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800" dirty="0">
                <a:solidFill>
                  <a:srgbClr val="FF0000"/>
                </a:solidFill>
              </a:rPr>
              <a:t>Dummy Variable Trap</a:t>
            </a:r>
          </a:p>
        </p:txBody>
      </p:sp>
      <p:pic>
        <p:nvPicPr>
          <p:cNvPr id="3" name="Google Shape;237;p36">
            <a:extLst>
              <a:ext uri="{FF2B5EF4-FFF2-40B4-BE49-F238E27FC236}">
                <a16:creationId xmlns:a16="http://schemas.microsoft.com/office/drawing/2014/main" id="{74458579-A357-764A-4E3C-B7E21026A049}"/>
              </a:ext>
            </a:extLst>
          </p:cNvPr>
          <p:cNvPicPr preferRelativeResize="0"/>
          <p:nvPr/>
        </p:nvPicPr>
        <p:blipFill>
          <a:blip r:embed="rId2">
            <a:alphaModFix/>
          </a:blip>
          <a:stretch>
            <a:fillRect/>
          </a:stretch>
        </p:blipFill>
        <p:spPr>
          <a:xfrm>
            <a:off x="1110762" y="1456015"/>
            <a:ext cx="8769860" cy="3809233"/>
          </a:xfrm>
          <a:prstGeom prst="rect">
            <a:avLst/>
          </a:prstGeom>
          <a:noFill/>
          <a:ln>
            <a:noFill/>
          </a:ln>
        </p:spPr>
      </p:pic>
    </p:spTree>
    <p:extLst>
      <p:ext uri="{BB962C8B-B14F-4D97-AF65-F5344CB8AC3E}">
        <p14:creationId xmlns:p14="http://schemas.microsoft.com/office/powerpoint/2010/main" val="42642711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4ABCCB-C638-00CF-0C0F-A71618F3DA79}"/>
              </a:ext>
            </a:extLst>
          </p:cNvPr>
          <p:cNvSpPr txBox="1"/>
          <p:nvPr/>
        </p:nvSpPr>
        <p:spPr>
          <a:xfrm>
            <a:off x="956565" y="1347871"/>
            <a:ext cx="10494700" cy="646331"/>
          </a:xfrm>
          <a:prstGeom prst="rect">
            <a:avLst/>
          </a:prstGeom>
          <a:noFill/>
        </p:spPr>
        <p:txBody>
          <a:bodyPr wrap="square" lIns="91440" tIns="45720" rIns="91440" bIns="45720" rtlCol="0" anchor="t">
            <a:spAutoFit/>
          </a:bodyPr>
          <a:lstStyle/>
          <a:p>
            <a:r>
              <a:rPr lang="en-US" sz="3600" b="1" dirty="0">
                <a:ea typeface="+mn-lt"/>
                <a:cs typeface="+mn-lt"/>
              </a:rPr>
              <a:t>Multiple Linear Regression: Hands-On</a:t>
            </a:r>
          </a:p>
        </p:txBody>
      </p:sp>
      <p:pic>
        <p:nvPicPr>
          <p:cNvPr id="3" name="Picture 2">
            <a:extLst>
              <a:ext uri="{FF2B5EF4-FFF2-40B4-BE49-F238E27FC236}">
                <a16:creationId xmlns:a16="http://schemas.microsoft.com/office/drawing/2014/main" id="{6114E56A-CBCA-D483-6F3E-063F2274CDCE}"/>
              </a:ext>
            </a:extLst>
          </p:cNvPr>
          <p:cNvPicPr>
            <a:picLocks noChangeAspect="1"/>
          </p:cNvPicPr>
          <p:nvPr/>
        </p:nvPicPr>
        <p:blipFill rotWithShape="1">
          <a:blip r:embed="rId2"/>
          <a:srcRect b="18939"/>
          <a:stretch/>
        </p:blipFill>
        <p:spPr>
          <a:xfrm>
            <a:off x="3373820" y="1994201"/>
            <a:ext cx="5665814" cy="3768645"/>
          </a:xfrm>
          <a:prstGeom prst="rect">
            <a:avLst/>
          </a:prstGeom>
        </p:spPr>
      </p:pic>
    </p:spTree>
    <p:extLst>
      <p:ext uri="{BB962C8B-B14F-4D97-AF65-F5344CB8AC3E}">
        <p14:creationId xmlns:p14="http://schemas.microsoft.com/office/powerpoint/2010/main" val="10559920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B921D7-C74F-F03B-A7F8-B7709BBC4428}"/>
              </a:ext>
            </a:extLst>
          </p:cNvPr>
          <p:cNvSpPr txBox="1"/>
          <p:nvPr/>
        </p:nvSpPr>
        <p:spPr>
          <a:xfrm>
            <a:off x="504581" y="1200849"/>
            <a:ext cx="4807726" cy="646331"/>
          </a:xfrm>
          <a:prstGeom prst="rect">
            <a:avLst/>
          </a:prstGeom>
          <a:noFill/>
        </p:spPr>
        <p:txBody>
          <a:bodyPr wrap="none" lIns="91440" tIns="45720" rIns="91440" bIns="45720" rtlCol="0" anchor="t">
            <a:spAutoFit/>
          </a:bodyPr>
          <a:lstStyle/>
          <a:p>
            <a:r>
              <a:rPr lang="en-US" sz="3600" b="1" dirty="0">
                <a:ea typeface="+mn-lt"/>
                <a:cs typeface="+mn-lt"/>
              </a:rPr>
              <a:t>Bias and Variance</a:t>
            </a:r>
            <a:endParaRPr lang="en-US" dirty="0"/>
          </a:p>
        </p:txBody>
      </p:sp>
      <p:sp>
        <p:nvSpPr>
          <p:cNvPr id="3" name="TextBox 2">
            <a:extLst>
              <a:ext uri="{FF2B5EF4-FFF2-40B4-BE49-F238E27FC236}">
                <a16:creationId xmlns:a16="http://schemas.microsoft.com/office/drawing/2014/main" id="{A181A243-E918-3056-D21F-36F82986CCB5}"/>
              </a:ext>
            </a:extLst>
          </p:cNvPr>
          <p:cNvSpPr txBox="1"/>
          <p:nvPr/>
        </p:nvSpPr>
        <p:spPr>
          <a:xfrm>
            <a:off x="504581" y="2075312"/>
            <a:ext cx="5628855" cy="30037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1600" dirty="0">
                <a:latin typeface="Montserrat"/>
                <a:ea typeface="Verdana"/>
              </a:rPr>
              <a:t>Bias- </a:t>
            </a:r>
            <a:endParaRPr lang="en-US" dirty="0">
              <a:latin typeface="Verdana" panose="020B0604030504040204"/>
              <a:ea typeface="Verdana"/>
            </a:endParaRPr>
          </a:p>
          <a:p>
            <a:pPr marL="285750" indent="-285750" algn="just">
              <a:lnSpc>
                <a:spcPct val="150000"/>
              </a:lnSpc>
              <a:buFont typeface="Arial"/>
              <a:buChar char="•"/>
            </a:pPr>
            <a:r>
              <a:rPr lang="en-US" sz="1600" dirty="0">
                <a:latin typeface="Montserrat"/>
                <a:ea typeface="Verdana"/>
              </a:rPr>
              <a:t>Prediction Error, introduced in the model</a:t>
            </a:r>
          </a:p>
          <a:p>
            <a:pPr marL="285750" indent="-285750" algn="just">
              <a:lnSpc>
                <a:spcPct val="150000"/>
              </a:lnSpc>
              <a:buFont typeface="Arial"/>
              <a:buChar char="•"/>
            </a:pPr>
            <a:r>
              <a:rPr lang="en-US" sz="1600" dirty="0">
                <a:latin typeface="Montserrat"/>
                <a:ea typeface="Verdana"/>
              </a:rPr>
              <a:t>It is the difference between predicted value and actual value.</a:t>
            </a:r>
          </a:p>
          <a:p>
            <a:pPr marL="285750" indent="-285750" algn="just">
              <a:lnSpc>
                <a:spcPct val="150000"/>
              </a:lnSpc>
              <a:buFont typeface="Arial"/>
              <a:buChar char="•"/>
            </a:pPr>
            <a:r>
              <a:rPr lang="en-US" sz="1600" dirty="0">
                <a:latin typeface="Montserrat"/>
                <a:ea typeface="Verdana"/>
              </a:rPr>
              <a:t>Taring Data.</a:t>
            </a:r>
            <a:endParaRPr lang="en-US" dirty="0">
              <a:ea typeface="Verdana"/>
            </a:endParaRPr>
          </a:p>
          <a:p>
            <a:pPr algn="just">
              <a:lnSpc>
                <a:spcPct val="150000"/>
              </a:lnSpc>
            </a:pPr>
            <a:r>
              <a:rPr lang="en-US" sz="1600" dirty="0">
                <a:latin typeface="Montserrat"/>
                <a:ea typeface="Verdana"/>
              </a:rPr>
              <a:t>Variance- </a:t>
            </a:r>
          </a:p>
          <a:p>
            <a:pPr marL="285750" indent="-285750" algn="just">
              <a:lnSpc>
                <a:spcPct val="150000"/>
              </a:lnSpc>
              <a:buFont typeface="Arial" panose="020B0604020202020204" pitchFamily="34" charset="0"/>
              <a:buChar char="•"/>
            </a:pPr>
            <a:r>
              <a:rPr lang="en-US" sz="1600" dirty="0">
                <a:latin typeface="Montserrat"/>
                <a:ea typeface="Verdana"/>
              </a:rPr>
              <a:t>Test Data.</a:t>
            </a:r>
          </a:p>
          <a:p>
            <a:pPr marL="285750" indent="-285750" algn="just">
              <a:lnSpc>
                <a:spcPct val="150000"/>
              </a:lnSpc>
              <a:buFont typeface="Arial" panose="020B0604020202020204" pitchFamily="34" charset="0"/>
              <a:buChar char="•"/>
            </a:pPr>
            <a:r>
              <a:rPr lang="en-US" sz="1600" dirty="0">
                <a:latin typeface="Montserrat"/>
                <a:ea typeface="Verdana"/>
              </a:rPr>
              <a:t>Error differences</a:t>
            </a:r>
            <a:endParaRPr lang="en-US" sz="1600" dirty="0">
              <a:ea typeface="Verdana"/>
            </a:endParaRPr>
          </a:p>
        </p:txBody>
      </p:sp>
      <p:pic>
        <p:nvPicPr>
          <p:cNvPr id="4" name="Picture 4" descr="Chart&#10;&#10;Description automatically generated">
            <a:extLst>
              <a:ext uri="{FF2B5EF4-FFF2-40B4-BE49-F238E27FC236}">
                <a16:creationId xmlns:a16="http://schemas.microsoft.com/office/drawing/2014/main" id="{4466BE1B-313B-C2D9-8049-82E5C34307B4}"/>
              </a:ext>
            </a:extLst>
          </p:cNvPr>
          <p:cNvPicPr>
            <a:picLocks noChangeAspect="1"/>
          </p:cNvPicPr>
          <p:nvPr/>
        </p:nvPicPr>
        <p:blipFill>
          <a:blip r:embed="rId2"/>
          <a:stretch>
            <a:fillRect/>
          </a:stretch>
        </p:blipFill>
        <p:spPr>
          <a:xfrm>
            <a:off x="6724650" y="1418628"/>
            <a:ext cx="4246033" cy="4317076"/>
          </a:xfrm>
          <a:prstGeom prst="rect">
            <a:avLst/>
          </a:prstGeom>
        </p:spPr>
      </p:pic>
    </p:spTree>
    <p:extLst>
      <p:ext uri="{BB962C8B-B14F-4D97-AF65-F5344CB8AC3E}">
        <p14:creationId xmlns:p14="http://schemas.microsoft.com/office/powerpoint/2010/main" val="3444503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11A0AA-160D-F450-1F02-DD10F8B7E5C1}"/>
              </a:ext>
            </a:extLst>
          </p:cNvPr>
          <p:cNvSpPr txBox="1"/>
          <p:nvPr/>
        </p:nvSpPr>
        <p:spPr>
          <a:xfrm>
            <a:off x="1120042" y="585387"/>
            <a:ext cx="9105378" cy="646331"/>
          </a:xfrm>
          <a:prstGeom prst="rect">
            <a:avLst/>
          </a:prstGeom>
          <a:noFill/>
        </p:spPr>
        <p:txBody>
          <a:bodyPr wrap="none" lIns="91440" tIns="45720" rIns="91440" bIns="45720" rtlCol="0" anchor="t">
            <a:spAutoFit/>
          </a:bodyPr>
          <a:lstStyle/>
          <a:p>
            <a:r>
              <a:rPr lang="en-US" sz="3600" b="1" dirty="0">
                <a:ea typeface="+mn-lt"/>
                <a:cs typeface="+mn-lt"/>
              </a:rPr>
              <a:t>Model Overfitting and Underfitting</a:t>
            </a:r>
            <a:endParaRPr lang="en-US" dirty="0"/>
          </a:p>
        </p:txBody>
      </p:sp>
      <p:cxnSp>
        <p:nvCxnSpPr>
          <p:cNvPr id="4" name="Straight Connector 3">
            <a:extLst>
              <a:ext uri="{FF2B5EF4-FFF2-40B4-BE49-F238E27FC236}">
                <a16:creationId xmlns:a16="http://schemas.microsoft.com/office/drawing/2014/main" id="{DCBDF78A-B951-8676-16A9-B08A24ABAC71}"/>
              </a:ext>
            </a:extLst>
          </p:cNvPr>
          <p:cNvCxnSpPr/>
          <p:nvPr/>
        </p:nvCxnSpPr>
        <p:spPr>
          <a:xfrm>
            <a:off x="7482254" y="1512277"/>
            <a:ext cx="96716" cy="5196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CF8C8E7-026F-4F6B-1A69-1AD940FB935C}"/>
              </a:ext>
            </a:extLst>
          </p:cNvPr>
          <p:cNvCxnSpPr>
            <a:cxnSpLocks/>
          </p:cNvCxnSpPr>
          <p:nvPr/>
        </p:nvCxnSpPr>
        <p:spPr>
          <a:xfrm>
            <a:off x="4149969" y="3736731"/>
            <a:ext cx="78779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99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1;p13">
            <a:extLst>
              <a:ext uri="{FF2B5EF4-FFF2-40B4-BE49-F238E27FC236}">
                <a16:creationId xmlns:a16="http://schemas.microsoft.com/office/drawing/2014/main" id="{8E73CA21-B899-0A65-3133-8B3D998BE5EB}"/>
              </a:ext>
            </a:extLst>
          </p:cNvPr>
          <p:cNvSpPr txBox="1">
            <a:spLocks/>
          </p:cNvSpPr>
          <p:nvPr/>
        </p:nvSpPr>
        <p:spPr>
          <a:xfrm>
            <a:off x="443550" y="0"/>
            <a:ext cx="8269800" cy="6354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solidFill>
                  <a:schemeClr val="accent2">
                    <a:lumMod val="75000"/>
                  </a:schemeClr>
                </a:solidFill>
              </a:rPr>
              <a:t>Another way of looking </a:t>
            </a:r>
          </a:p>
        </p:txBody>
      </p:sp>
      <p:sp>
        <p:nvSpPr>
          <p:cNvPr id="3" name="Google Shape;82;p13">
            <a:extLst>
              <a:ext uri="{FF2B5EF4-FFF2-40B4-BE49-F238E27FC236}">
                <a16:creationId xmlns:a16="http://schemas.microsoft.com/office/drawing/2014/main" id="{6409A54E-13B9-0AFC-AB5A-A7495EA12B72}"/>
              </a:ext>
            </a:extLst>
          </p:cNvPr>
          <p:cNvSpPr txBox="1">
            <a:spLocks noGrp="1"/>
          </p:cNvSpPr>
          <p:nvPr>
            <p:ph type="sldNum" idx="12"/>
          </p:nvPr>
        </p:nvSpPr>
        <p:spPr>
          <a:xfrm>
            <a:off x="8173149" y="4749434"/>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000"/>
              <a:buFont typeface="Lato"/>
              <a:buNone/>
            </a:pPr>
            <a:fld id="{00000000-1234-1234-1234-123412341234}" type="slidenum">
              <a:rPr lang="en"/>
              <a:t>8</a:t>
            </a:fld>
            <a:endParaRPr/>
          </a:p>
        </p:txBody>
      </p:sp>
      <p:pic>
        <p:nvPicPr>
          <p:cNvPr id="4" name="Google Shape;83;p13">
            <a:extLst>
              <a:ext uri="{FF2B5EF4-FFF2-40B4-BE49-F238E27FC236}">
                <a16:creationId xmlns:a16="http://schemas.microsoft.com/office/drawing/2014/main" id="{3E642D88-ACC5-A8F6-2412-2DE2CC8A6350}"/>
              </a:ext>
            </a:extLst>
          </p:cNvPr>
          <p:cNvPicPr preferRelativeResize="0"/>
          <p:nvPr/>
        </p:nvPicPr>
        <p:blipFill>
          <a:blip r:embed="rId2">
            <a:alphaModFix/>
          </a:blip>
          <a:stretch>
            <a:fillRect/>
          </a:stretch>
        </p:blipFill>
        <p:spPr>
          <a:xfrm>
            <a:off x="2608912" y="1080074"/>
            <a:ext cx="5119525" cy="4984563"/>
          </a:xfrm>
          <a:prstGeom prst="rect">
            <a:avLst/>
          </a:prstGeom>
          <a:noFill/>
          <a:ln>
            <a:noFill/>
          </a:ln>
        </p:spPr>
      </p:pic>
    </p:spTree>
    <p:extLst>
      <p:ext uri="{BB962C8B-B14F-4D97-AF65-F5344CB8AC3E}">
        <p14:creationId xmlns:p14="http://schemas.microsoft.com/office/powerpoint/2010/main" val="17591263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Chart, scatter chart&#10;&#10;Description automatically generated">
            <a:extLst>
              <a:ext uri="{FF2B5EF4-FFF2-40B4-BE49-F238E27FC236}">
                <a16:creationId xmlns:a16="http://schemas.microsoft.com/office/drawing/2014/main" id="{ED714120-5A56-9588-6F48-9C8DAEA8523A}"/>
              </a:ext>
            </a:extLst>
          </p:cNvPr>
          <p:cNvPicPr>
            <a:picLocks noChangeAspect="1"/>
          </p:cNvPicPr>
          <p:nvPr/>
        </p:nvPicPr>
        <p:blipFill>
          <a:blip r:embed="rId2"/>
          <a:stretch>
            <a:fillRect/>
          </a:stretch>
        </p:blipFill>
        <p:spPr>
          <a:xfrm>
            <a:off x="6823727" y="1711773"/>
            <a:ext cx="3520774" cy="3974170"/>
          </a:xfrm>
          <a:prstGeom prst="rect">
            <a:avLst/>
          </a:prstGeom>
        </p:spPr>
      </p:pic>
      <p:sp>
        <p:nvSpPr>
          <p:cNvPr id="3" name="TextBox 2">
            <a:extLst>
              <a:ext uri="{FF2B5EF4-FFF2-40B4-BE49-F238E27FC236}">
                <a16:creationId xmlns:a16="http://schemas.microsoft.com/office/drawing/2014/main" id="{EBBABB93-9D36-5F66-1A4F-FB461C98302F}"/>
              </a:ext>
            </a:extLst>
          </p:cNvPr>
          <p:cNvSpPr txBox="1"/>
          <p:nvPr/>
        </p:nvSpPr>
        <p:spPr>
          <a:xfrm>
            <a:off x="1120042" y="585387"/>
            <a:ext cx="9105378" cy="646331"/>
          </a:xfrm>
          <a:prstGeom prst="rect">
            <a:avLst/>
          </a:prstGeom>
          <a:noFill/>
        </p:spPr>
        <p:txBody>
          <a:bodyPr wrap="none" lIns="91440" tIns="45720" rIns="91440" bIns="45720" rtlCol="0" anchor="t">
            <a:spAutoFit/>
          </a:bodyPr>
          <a:lstStyle/>
          <a:p>
            <a:r>
              <a:rPr lang="en-US" sz="3600" b="1" dirty="0">
                <a:ea typeface="+mn-lt"/>
                <a:cs typeface="+mn-lt"/>
              </a:rPr>
              <a:t>Model Overfitting and Underfitting</a:t>
            </a:r>
            <a:endParaRPr lang="en-US" dirty="0"/>
          </a:p>
        </p:txBody>
      </p:sp>
    </p:spTree>
    <p:extLst>
      <p:ext uri="{BB962C8B-B14F-4D97-AF65-F5344CB8AC3E}">
        <p14:creationId xmlns:p14="http://schemas.microsoft.com/office/powerpoint/2010/main" val="27639294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9E0962-94B6-07F9-6EFC-5DB83051A70B}"/>
              </a:ext>
            </a:extLst>
          </p:cNvPr>
          <p:cNvSpPr txBox="1"/>
          <p:nvPr/>
        </p:nvSpPr>
        <p:spPr>
          <a:xfrm>
            <a:off x="504581" y="228547"/>
            <a:ext cx="9225602" cy="646331"/>
          </a:xfrm>
          <a:prstGeom prst="rect">
            <a:avLst/>
          </a:prstGeom>
          <a:noFill/>
        </p:spPr>
        <p:txBody>
          <a:bodyPr wrap="none" lIns="91440" tIns="45720" rIns="91440" bIns="45720" rtlCol="0" anchor="t">
            <a:spAutoFit/>
          </a:bodyPr>
          <a:lstStyle/>
          <a:p>
            <a:r>
              <a:rPr lang="en-US" sz="3600" b="1" dirty="0">
                <a:ea typeface="+mn-lt"/>
                <a:cs typeface="+mn-lt"/>
              </a:rPr>
              <a:t>How to avoid Underfitting in Model</a:t>
            </a:r>
            <a:endParaRPr lang="en-US" dirty="0"/>
          </a:p>
        </p:txBody>
      </p:sp>
      <p:sp>
        <p:nvSpPr>
          <p:cNvPr id="3" name="TextBox 2">
            <a:extLst>
              <a:ext uri="{FF2B5EF4-FFF2-40B4-BE49-F238E27FC236}">
                <a16:creationId xmlns:a16="http://schemas.microsoft.com/office/drawing/2014/main" id="{7284166E-443B-EB5B-66D1-6F1AD333B3A0}"/>
              </a:ext>
            </a:extLst>
          </p:cNvPr>
          <p:cNvSpPr txBox="1"/>
          <p:nvPr/>
        </p:nvSpPr>
        <p:spPr>
          <a:xfrm>
            <a:off x="504581" y="1070554"/>
            <a:ext cx="5628855" cy="1158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1600" dirty="0">
                <a:latin typeface="Montserrat"/>
                <a:ea typeface="Verdana"/>
              </a:rPr>
              <a:t>Increase number of features</a:t>
            </a:r>
            <a:endParaRPr lang="en-US" dirty="0"/>
          </a:p>
          <a:p>
            <a:pPr algn="just">
              <a:lnSpc>
                <a:spcPct val="150000"/>
              </a:lnSpc>
            </a:pPr>
            <a:r>
              <a:rPr lang="en-US" sz="1600" dirty="0">
                <a:latin typeface="Montserrat"/>
                <a:ea typeface="Verdana"/>
              </a:rPr>
              <a:t>Increase training time of model</a:t>
            </a:r>
          </a:p>
          <a:p>
            <a:pPr algn="just">
              <a:lnSpc>
                <a:spcPct val="150000"/>
              </a:lnSpc>
            </a:pPr>
            <a:endParaRPr lang="en-US" sz="1600" dirty="0">
              <a:latin typeface="Montserrat"/>
              <a:ea typeface="Verdana"/>
            </a:endParaRPr>
          </a:p>
        </p:txBody>
      </p:sp>
      <p:pic>
        <p:nvPicPr>
          <p:cNvPr id="5" name="Picture 4" descr="Chart, scatter chart&#10;&#10;Description automatically generated">
            <a:extLst>
              <a:ext uri="{FF2B5EF4-FFF2-40B4-BE49-F238E27FC236}">
                <a16:creationId xmlns:a16="http://schemas.microsoft.com/office/drawing/2014/main" id="{768B13B5-F148-9E4C-6BC8-63FE04C8DD9A}"/>
              </a:ext>
            </a:extLst>
          </p:cNvPr>
          <p:cNvPicPr>
            <a:picLocks noChangeAspect="1"/>
          </p:cNvPicPr>
          <p:nvPr/>
        </p:nvPicPr>
        <p:blipFill>
          <a:blip r:embed="rId2"/>
          <a:stretch>
            <a:fillRect/>
          </a:stretch>
        </p:blipFill>
        <p:spPr>
          <a:xfrm>
            <a:off x="6405284" y="989846"/>
            <a:ext cx="5589915" cy="3957432"/>
          </a:xfrm>
          <a:prstGeom prst="rect">
            <a:avLst/>
          </a:prstGeom>
        </p:spPr>
      </p:pic>
      <p:pic>
        <p:nvPicPr>
          <p:cNvPr id="6" name="Picture 5" descr="Chart, scatter chart&#10;&#10;Description automatically generated">
            <a:extLst>
              <a:ext uri="{FF2B5EF4-FFF2-40B4-BE49-F238E27FC236}">
                <a16:creationId xmlns:a16="http://schemas.microsoft.com/office/drawing/2014/main" id="{82DAD90D-5B07-DEAE-5E9E-A9298CA6613B}"/>
              </a:ext>
            </a:extLst>
          </p:cNvPr>
          <p:cNvPicPr>
            <a:picLocks noChangeAspect="1"/>
          </p:cNvPicPr>
          <p:nvPr/>
        </p:nvPicPr>
        <p:blipFill>
          <a:blip r:embed="rId3"/>
          <a:stretch>
            <a:fillRect/>
          </a:stretch>
        </p:blipFill>
        <p:spPr>
          <a:xfrm>
            <a:off x="436097" y="2126299"/>
            <a:ext cx="3901774" cy="4355169"/>
          </a:xfrm>
          <a:prstGeom prst="rect">
            <a:avLst/>
          </a:prstGeom>
        </p:spPr>
      </p:pic>
    </p:spTree>
    <p:extLst>
      <p:ext uri="{BB962C8B-B14F-4D97-AF65-F5344CB8AC3E}">
        <p14:creationId xmlns:p14="http://schemas.microsoft.com/office/powerpoint/2010/main" val="2998997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8;p14">
            <a:extLst>
              <a:ext uri="{FF2B5EF4-FFF2-40B4-BE49-F238E27FC236}">
                <a16:creationId xmlns:a16="http://schemas.microsoft.com/office/drawing/2014/main" id="{DBA44367-71C2-8E05-A1D3-EF215250E4F6}"/>
              </a:ext>
            </a:extLst>
          </p:cNvPr>
          <p:cNvSpPr txBox="1">
            <a:spLocks noGrp="1"/>
          </p:cNvSpPr>
          <p:nvPr>
            <p:ph type="sldNum" idx="12"/>
          </p:nvPr>
        </p:nvSpPr>
        <p:spPr>
          <a:xfrm>
            <a:off x="8173149" y="4749434"/>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2"/>
              </a:buClr>
              <a:buSzPts val="1000"/>
              <a:buFont typeface="Lato"/>
              <a:buNone/>
            </a:pPr>
            <a:fld id="{00000000-1234-1234-1234-123412341234}" type="slidenum">
              <a:rPr lang="en"/>
              <a:t>9</a:t>
            </a:fld>
            <a:endParaRPr/>
          </a:p>
        </p:txBody>
      </p:sp>
      <p:pic>
        <p:nvPicPr>
          <p:cNvPr id="3" name="Google Shape;89;p14">
            <a:extLst>
              <a:ext uri="{FF2B5EF4-FFF2-40B4-BE49-F238E27FC236}">
                <a16:creationId xmlns:a16="http://schemas.microsoft.com/office/drawing/2014/main" id="{771A1B90-A729-FE7C-83A5-3B750CC6751B}"/>
              </a:ext>
            </a:extLst>
          </p:cNvPr>
          <p:cNvPicPr preferRelativeResize="0"/>
          <p:nvPr/>
        </p:nvPicPr>
        <p:blipFill>
          <a:blip r:embed="rId2">
            <a:alphaModFix/>
          </a:blip>
          <a:stretch>
            <a:fillRect/>
          </a:stretch>
        </p:blipFill>
        <p:spPr>
          <a:xfrm>
            <a:off x="775296" y="409610"/>
            <a:ext cx="10417311" cy="6038780"/>
          </a:xfrm>
          <a:prstGeom prst="rect">
            <a:avLst/>
          </a:prstGeom>
          <a:noFill/>
          <a:ln>
            <a:noFill/>
          </a:ln>
        </p:spPr>
      </p:pic>
    </p:spTree>
    <p:extLst>
      <p:ext uri="{BB962C8B-B14F-4D97-AF65-F5344CB8AC3E}">
        <p14:creationId xmlns:p14="http://schemas.microsoft.com/office/powerpoint/2010/main" val="32638283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2857</TotalTime>
  <Words>3774</Words>
  <Application>Microsoft Office PowerPoint</Application>
  <PresentationFormat>Widescreen</PresentationFormat>
  <Paragraphs>578</Paragraphs>
  <Slides>81</Slides>
  <Notes>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81</vt:i4>
      </vt:variant>
    </vt:vector>
  </HeadingPairs>
  <TitlesOfParts>
    <vt:vector size="97" baseType="lpstr">
      <vt:lpstr>Arial</vt:lpstr>
      <vt:lpstr>Arial</vt:lpstr>
      <vt:lpstr>Arial,Sans-Serif</vt:lpstr>
      <vt:lpstr>Calibri</vt:lpstr>
      <vt:lpstr>Calibri Light</vt:lpstr>
      <vt:lpstr>Cambria Math</vt:lpstr>
      <vt:lpstr>Inter</vt:lpstr>
      <vt:lpstr>Jost</vt:lpstr>
      <vt:lpstr>Lato</vt:lpstr>
      <vt:lpstr>Montserrat</vt:lpstr>
      <vt:lpstr>Roboto</vt:lpstr>
      <vt:lpstr>verdana</vt:lpstr>
      <vt:lpstr>verdana</vt:lpstr>
      <vt:lpstr>verdana, sans-serif</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Descriptive Statistics Types</vt:lpstr>
      <vt:lpstr>PowerPoint Presentation</vt:lpstr>
      <vt:lpstr>PowerPoint Presentation</vt:lpstr>
      <vt:lpstr>Descriptive Statistics Types</vt:lpstr>
      <vt:lpstr>PowerPoint Presentation</vt:lpstr>
      <vt:lpstr>Descriptive Statistics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Correlation Positive/Negative</vt:lpstr>
      <vt:lpstr>Skewness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Ankush Sawarkar</dc:creator>
  <cp:lastModifiedBy>Ankush Sawarkar</cp:lastModifiedBy>
  <cp:revision>100</cp:revision>
  <dcterms:created xsi:type="dcterms:W3CDTF">2023-08-28T07:26:37Z</dcterms:created>
  <dcterms:modified xsi:type="dcterms:W3CDTF">2024-01-23T17:40:41Z</dcterms:modified>
</cp:coreProperties>
</file>